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7556500" cy="10693400"/>
  <p:notesSz cx="7556500" cy="10693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228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9A9A9A"/>
    <a:srgbClr val="004A85"/>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0491" autoAdjust="0"/>
    <p:restoredTop sz="96231" autoAdjust="0"/>
  </p:normalViewPr>
  <p:slideViewPr>
    <p:cSldViewPr>
      <p:cViewPr>
        <p:scale>
          <a:sx n="94" d="100"/>
          <a:sy n="94" d="100"/>
        </p:scale>
        <p:origin x="-1056" y="3030"/>
      </p:cViewPr>
      <p:guideLst>
        <p:guide orient="horz" pos="2880"/>
        <p:guide pos="2284"/>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275013" cy="5365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279900" y="0"/>
            <a:ext cx="3275013" cy="536575"/>
          </a:xfrm>
          <a:prstGeom prst="rect">
            <a:avLst/>
          </a:prstGeom>
        </p:spPr>
        <p:txBody>
          <a:bodyPr vert="horz" lIns="91440" tIns="45720" rIns="91440" bIns="45720" rtlCol="0"/>
          <a:lstStyle>
            <a:lvl1pPr algn="r">
              <a:defRPr sz="1200"/>
            </a:lvl1pPr>
          </a:lstStyle>
          <a:p>
            <a:fld id="{40DCB678-6BB8-244E-9703-4566E6BF5B26}" type="datetimeFigureOut">
              <a:rPr lang="en-US" smtClean="0"/>
              <a:pPr/>
              <a:t>1/23/2021</a:t>
            </a:fld>
            <a:endParaRPr lang="en-US"/>
          </a:p>
        </p:txBody>
      </p:sp>
      <p:sp>
        <p:nvSpPr>
          <p:cNvPr id="4" name="Slide Image Placeholder 3"/>
          <p:cNvSpPr>
            <a:spLocks noGrp="1" noRot="1" noChangeAspect="1"/>
          </p:cNvSpPr>
          <p:nvPr>
            <p:ph type="sldImg" idx="2"/>
          </p:nvPr>
        </p:nvSpPr>
        <p:spPr>
          <a:xfrm>
            <a:off x="2503488" y="1336675"/>
            <a:ext cx="2549525" cy="36083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55650" y="5146675"/>
            <a:ext cx="6045200" cy="42100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10156825"/>
            <a:ext cx="3275013" cy="53657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279900" y="10156825"/>
            <a:ext cx="3275013" cy="536575"/>
          </a:xfrm>
          <a:prstGeom prst="rect">
            <a:avLst/>
          </a:prstGeom>
        </p:spPr>
        <p:txBody>
          <a:bodyPr vert="horz" lIns="91440" tIns="45720" rIns="91440" bIns="45720" rtlCol="0" anchor="b"/>
          <a:lstStyle>
            <a:lvl1pPr algn="r">
              <a:defRPr sz="1200"/>
            </a:lvl1pPr>
          </a:lstStyle>
          <a:p>
            <a:fld id="{2D55766A-761E-E34B-B14C-96464E3AB039}" type="slidenum">
              <a:rPr lang="en-US" smtClean="0"/>
              <a:pPr/>
              <a:t>‹#›</a:t>
            </a:fld>
            <a:endParaRPr lang="en-US"/>
          </a:p>
        </p:txBody>
      </p:sp>
    </p:spTree>
    <p:extLst>
      <p:ext uri="{BB962C8B-B14F-4D97-AF65-F5344CB8AC3E}">
        <p14:creationId xmlns:p14="http://schemas.microsoft.com/office/powerpoint/2010/main" xmlns="" val="13020868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D55766A-761E-E34B-B14C-96464E3AB039}" type="slidenum">
              <a:rPr lang="en-US" smtClean="0"/>
              <a:pPr/>
              <a:t>1</a:t>
            </a:fld>
            <a:endParaRPr lang="en-US"/>
          </a:p>
        </p:txBody>
      </p:sp>
    </p:spTree>
    <p:extLst>
      <p:ext uri="{BB962C8B-B14F-4D97-AF65-F5344CB8AC3E}">
        <p14:creationId xmlns:p14="http://schemas.microsoft.com/office/powerpoint/2010/main" xmlns="" val="22532570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D55766A-761E-E34B-B14C-96464E3AB039}" type="slidenum">
              <a:rPr lang="en-US" smtClean="0"/>
              <a:pPr/>
              <a:t>2</a:t>
            </a:fld>
            <a:endParaRPr lang="en-US"/>
          </a:p>
        </p:txBody>
      </p:sp>
    </p:spTree>
    <p:extLst>
      <p:ext uri="{BB962C8B-B14F-4D97-AF65-F5344CB8AC3E}">
        <p14:creationId xmlns:p14="http://schemas.microsoft.com/office/powerpoint/2010/main" xmlns="" val="6500470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D55766A-761E-E34B-B14C-96464E3AB039}" type="slidenum">
              <a:rPr lang="en-US" smtClean="0"/>
              <a:pPr/>
              <a:t>3</a:t>
            </a:fld>
            <a:endParaRPr lang="en-US"/>
          </a:p>
        </p:txBody>
      </p:sp>
    </p:spTree>
    <p:extLst>
      <p:ext uri="{BB962C8B-B14F-4D97-AF65-F5344CB8AC3E}">
        <p14:creationId xmlns:p14="http://schemas.microsoft.com/office/powerpoint/2010/main" xmlns="" val="13676943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D55766A-761E-E34B-B14C-96464E3AB039}" type="slidenum">
              <a:rPr lang="en-US" smtClean="0"/>
              <a:pPr/>
              <a:t>4</a:t>
            </a:fld>
            <a:endParaRPr lang="en-US"/>
          </a:p>
        </p:txBody>
      </p:sp>
    </p:spTree>
    <p:extLst>
      <p:ext uri="{BB962C8B-B14F-4D97-AF65-F5344CB8AC3E}">
        <p14:creationId xmlns:p14="http://schemas.microsoft.com/office/powerpoint/2010/main" xmlns="" val="20049079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D55766A-761E-E34B-B14C-96464E3AB039}" type="slidenum">
              <a:rPr lang="en-US" smtClean="0"/>
              <a:pPr/>
              <a:t>5</a:t>
            </a:fld>
            <a:endParaRPr lang="en-US"/>
          </a:p>
        </p:txBody>
      </p:sp>
    </p:spTree>
    <p:extLst>
      <p:ext uri="{BB962C8B-B14F-4D97-AF65-F5344CB8AC3E}">
        <p14:creationId xmlns:p14="http://schemas.microsoft.com/office/powerpoint/2010/main" xmlns="" val="39551694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D55766A-761E-E34B-B14C-96464E3AB039}" type="slidenum">
              <a:rPr lang="en-US" smtClean="0"/>
              <a:pPr/>
              <a:t>6</a:t>
            </a:fld>
            <a:endParaRPr lang="en-US"/>
          </a:p>
        </p:txBody>
      </p:sp>
    </p:spTree>
    <p:extLst>
      <p:ext uri="{BB962C8B-B14F-4D97-AF65-F5344CB8AC3E}">
        <p14:creationId xmlns:p14="http://schemas.microsoft.com/office/powerpoint/2010/main" xmlns="" val="8732905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D55766A-761E-E34B-B14C-96464E3AB039}" type="slidenum">
              <a:rPr lang="en-US" smtClean="0"/>
              <a:pPr/>
              <a:t>7</a:t>
            </a:fld>
            <a:endParaRPr lang="en-US"/>
          </a:p>
        </p:txBody>
      </p:sp>
    </p:spTree>
    <p:extLst>
      <p:ext uri="{BB962C8B-B14F-4D97-AF65-F5344CB8AC3E}">
        <p14:creationId xmlns:p14="http://schemas.microsoft.com/office/powerpoint/2010/main" xmlns="" val="21514151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D55766A-761E-E34B-B14C-96464E3AB039}" type="slidenum">
              <a:rPr lang="en-US" smtClean="0"/>
              <a:pPr/>
              <a:t>8</a:t>
            </a:fld>
            <a:endParaRPr lang="en-US"/>
          </a:p>
        </p:txBody>
      </p:sp>
    </p:spTree>
    <p:extLst>
      <p:ext uri="{BB962C8B-B14F-4D97-AF65-F5344CB8AC3E}">
        <p14:creationId xmlns:p14="http://schemas.microsoft.com/office/powerpoint/2010/main" xmlns="" val="12279285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7213" y="3314954"/>
            <a:ext cx="6428422" cy="224561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34427" y="5988304"/>
            <a:ext cx="5293995" cy="26733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1/23/2021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900" b="0" i="0">
                <a:solidFill>
                  <a:srgbClr val="231F20"/>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1/23/2021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900" b="0" i="0">
                <a:solidFill>
                  <a:srgbClr val="231F20"/>
                </a:solidFill>
                <a:latin typeface="Arial"/>
                <a:cs typeface="Arial"/>
              </a:defRPr>
            </a:lvl1pPr>
          </a:lstStyle>
          <a:p>
            <a:endParaRPr/>
          </a:p>
        </p:txBody>
      </p:sp>
      <p:sp>
        <p:nvSpPr>
          <p:cNvPr id="3" name="Holder 3"/>
          <p:cNvSpPr>
            <a:spLocks noGrp="1"/>
          </p:cNvSpPr>
          <p:nvPr>
            <p:ph sz="half" idx="2"/>
          </p:nvPr>
        </p:nvSpPr>
        <p:spPr>
          <a:xfrm>
            <a:off x="378142" y="2459482"/>
            <a:ext cx="3289839"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4867" y="2459482"/>
            <a:ext cx="3289839" cy="70576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1/23/2021</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900" b="0" i="0">
                <a:solidFill>
                  <a:srgbClr val="231F20"/>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1/23/2021</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1/23/2021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419299" y="322465"/>
            <a:ext cx="6724251" cy="467359"/>
          </a:xfrm>
          <a:prstGeom prst="rect">
            <a:avLst/>
          </a:prstGeom>
        </p:spPr>
        <p:txBody>
          <a:bodyPr wrap="square" lIns="0" tIns="0" rIns="0" bIns="0">
            <a:spAutoFit/>
          </a:bodyPr>
          <a:lstStyle>
            <a:lvl1pPr>
              <a:defRPr sz="2900" b="0" i="0">
                <a:solidFill>
                  <a:srgbClr val="231F20"/>
                </a:solidFill>
                <a:latin typeface="Arial"/>
                <a:cs typeface="Arial"/>
              </a:defRPr>
            </a:lvl1pPr>
          </a:lstStyle>
          <a:p>
            <a:endParaRPr/>
          </a:p>
        </p:txBody>
      </p:sp>
      <p:sp>
        <p:nvSpPr>
          <p:cNvPr id="3" name="Holder 3"/>
          <p:cNvSpPr>
            <a:spLocks noGrp="1"/>
          </p:cNvSpPr>
          <p:nvPr>
            <p:ph type="body" idx="1"/>
          </p:nvPr>
        </p:nvSpPr>
        <p:spPr>
          <a:xfrm>
            <a:off x="378142" y="2459482"/>
            <a:ext cx="6806565"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571369" y="9944862"/>
            <a:ext cx="2420112" cy="53467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78142" y="9944862"/>
            <a:ext cx="1739455" cy="53467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1/23/2021</a:t>
            </a:fld>
            <a:endParaRPr lang="en-US"/>
          </a:p>
        </p:txBody>
      </p:sp>
      <p:sp>
        <p:nvSpPr>
          <p:cNvPr id="6" name="Holder 6"/>
          <p:cNvSpPr>
            <a:spLocks noGrp="1"/>
          </p:cNvSpPr>
          <p:nvPr>
            <p:ph type="sldNum" sz="quarter" idx="7"/>
          </p:nvPr>
        </p:nvSpPr>
        <p:spPr>
          <a:xfrm>
            <a:off x="5445252" y="9944862"/>
            <a:ext cx="1739455" cy="53467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s://www.constructionplacements.com/recommends/top-rated-autocad-online-courses/" TargetMode="External"/><Relationship Id="rId2" Type="http://schemas.openxmlformats.org/officeDocument/2006/relationships/notesSlide" Target="../notesSlides/notesSlide4.xml"/><Relationship Id="rId1" Type="http://schemas.openxmlformats.org/officeDocument/2006/relationships/slideLayout" Target="../slideLayouts/slideLayout5.xml"/><Relationship Id="rId5" Type="http://schemas.openxmlformats.org/officeDocument/2006/relationships/image" Target="../media/image2.png"/><Relationship Id="rId4" Type="http://schemas.openxmlformats.org/officeDocument/2006/relationships/hyperlink" Target="https://www.constructionplacements.com/best-civil-engineering-software-and-construction-management-software/"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hyperlink" Target="mailto:wedeservebetter@hipvhype.com" TargetMode="External"/><Relationship Id="rId2" Type="http://schemas.openxmlformats.org/officeDocument/2006/relationships/notesSlide" Target="../notesSlides/notesSlide7.xml"/><Relationship Id="rId1" Type="http://schemas.openxmlformats.org/officeDocument/2006/relationships/slideLayout" Target="../slideLayouts/slideLayout5.xml"/><Relationship Id="rId5" Type="http://schemas.openxmlformats.org/officeDocument/2006/relationships/image" Target="../media/image2.png"/><Relationship Id="rId4" Type="http://schemas.openxmlformats.org/officeDocument/2006/relationships/hyperlink" Target="http://www.lohiaworldspace.com/"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object 2">
            <a:extLst>
              <a:ext uri="{FF2B5EF4-FFF2-40B4-BE49-F238E27FC236}">
                <a16:creationId xmlns:a16="http://schemas.microsoft.com/office/drawing/2014/main" xmlns="" id="{91172394-65E4-8540-B646-A5E4A21A9DDD}"/>
              </a:ext>
            </a:extLst>
          </p:cNvPr>
          <p:cNvSpPr/>
          <p:nvPr/>
        </p:nvSpPr>
        <p:spPr>
          <a:xfrm>
            <a:off x="17236" y="0"/>
            <a:ext cx="7560309" cy="10692130"/>
          </a:xfrm>
          <a:custGeom>
            <a:avLst/>
            <a:gdLst/>
            <a:ahLst/>
            <a:cxnLst/>
            <a:rect l="l" t="t" r="r" b="b"/>
            <a:pathLst>
              <a:path w="7560309" h="10692130">
                <a:moveTo>
                  <a:pt x="7560005" y="0"/>
                </a:moveTo>
                <a:lnTo>
                  <a:pt x="0" y="0"/>
                </a:lnTo>
                <a:lnTo>
                  <a:pt x="0" y="10692003"/>
                </a:lnTo>
                <a:lnTo>
                  <a:pt x="7560005" y="10692003"/>
                </a:lnTo>
                <a:lnTo>
                  <a:pt x="7560005" y="0"/>
                </a:lnTo>
                <a:close/>
              </a:path>
            </a:pathLst>
          </a:custGeom>
          <a:solidFill>
            <a:schemeClr val="accent2">
              <a:lumMod val="40000"/>
              <a:lumOff val="60000"/>
            </a:schemeClr>
          </a:solidFill>
        </p:spPr>
        <p:txBody>
          <a:bodyPr wrap="square" lIns="0" tIns="0" rIns="0" bIns="0" rtlCol="0"/>
          <a:lstStyle/>
          <a:p>
            <a:endParaRPr dirty="0">
              <a:highlight>
                <a:srgbClr val="C0C0C0"/>
              </a:highlight>
            </a:endParaRPr>
          </a:p>
        </p:txBody>
      </p:sp>
      <p:sp>
        <p:nvSpPr>
          <p:cNvPr id="2" name="object 2"/>
          <p:cNvSpPr txBox="1"/>
          <p:nvPr/>
        </p:nvSpPr>
        <p:spPr>
          <a:xfrm>
            <a:off x="419299" y="1625142"/>
            <a:ext cx="4831715" cy="1292662"/>
          </a:xfrm>
          <a:prstGeom prst="rect">
            <a:avLst/>
          </a:prstGeom>
        </p:spPr>
        <p:txBody>
          <a:bodyPr vert="horz" wrap="square" lIns="0" tIns="205740" rIns="0" bIns="0" rtlCol="0">
            <a:spAutoFit/>
          </a:bodyPr>
          <a:lstStyle/>
          <a:p>
            <a:pPr marL="12700">
              <a:lnSpc>
                <a:spcPct val="100000"/>
              </a:lnSpc>
              <a:spcBef>
                <a:spcPts val="1620"/>
              </a:spcBef>
            </a:pPr>
            <a:r>
              <a:rPr sz="2900" spc="50" dirty="0">
                <a:solidFill>
                  <a:srgbClr val="231F20"/>
                </a:solidFill>
                <a:latin typeface="Roboto" panose="02000000000000000000" pitchFamily="2" charset="0"/>
                <a:ea typeface="Roboto" panose="02000000000000000000" pitchFamily="2" charset="0"/>
                <a:cs typeface="Arial"/>
              </a:rPr>
              <a:t>Better </a:t>
            </a:r>
            <a:r>
              <a:rPr sz="2900" spc="5" dirty="0">
                <a:solidFill>
                  <a:srgbClr val="231F20"/>
                </a:solidFill>
                <a:latin typeface="Roboto" panose="02000000000000000000" pitchFamily="2" charset="0"/>
                <a:ea typeface="Roboto" panose="02000000000000000000" pitchFamily="2" charset="0"/>
                <a:cs typeface="Arial"/>
              </a:rPr>
              <a:t>Buildings</a:t>
            </a:r>
            <a:r>
              <a:rPr sz="2900" spc="-385" dirty="0">
                <a:solidFill>
                  <a:srgbClr val="231F20"/>
                </a:solidFill>
                <a:latin typeface="Roboto" panose="02000000000000000000" pitchFamily="2" charset="0"/>
                <a:ea typeface="Roboto" panose="02000000000000000000" pitchFamily="2" charset="0"/>
                <a:cs typeface="Arial"/>
              </a:rPr>
              <a:t> </a:t>
            </a:r>
            <a:r>
              <a:rPr sz="2900" spc="95" dirty="0">
                <a:solidFill>
                  <a:srgbClr val="231F20"/>
                </a:solidFill>
                <a:latin typeface="Roboto" panose="02000000000000000000" pitchFamily="2" charset="0"/>
                <a:ea typeface="Roboto" panose="02000000000000000000" pitchFamily="2" charset="0"/>
                <a:cs typeface="Arial"/>
              </a:rPr>
              <a:t>-</a:t>
            </a:r>
            <a:endParaRPr sz="2900" dirty="0">
              <a:latin typeface="Roboto" panose="02000000000000000000" pitchFamily="2" charset="0"/>
              <a:ea typeface="Roboto" panose="02000000000000000000" pitchFamily="2" charset="0"/>
              <a:cs typeface="Arial"/>
            </a:endParaRPr>
          </a:p>
          <a:p>
            <a:pPr marL="12700">
              <a:lnSpc>
                <a:spcPct val="100000"/>
              </a:lnSpc>
              <a:spcBef>
                <a:spcPts val="1520"/>
              </a:spcBef>
            </a:pPr>
            <a:r>
              <a:rPr lang="en-US" sz="2900" spc="5" dirty="0" smtClean="0">
                <a:solidFill>
                  <a:srgbClr val="231F20"/>
                </a:solidFill>
                <a:latin typeface="Roboto" panose="02000000000000000000" pitchFamily="2" charset="0"/>
                <a:ea typeface="Roboto" panose="02000000000000000000" pitchFamily="2" charset="0"/>
                <a:cs typeface="Arial"/>
              </a:rPr>
              <a:t>Project MEP Engineer</a:t>
            </a:r>
            <a:endParaRPr sz="2900" dirty="0">
              <a:latin typeface="Roboto" panose="02000000000000000000" pitchFamily="2" charset="0"/>
              <a:ea typeface="Roboto" panose="02000000000000000000" pitchFamily="2" charset="0"/>
              <a:cs typeface="Arial"/>
            </a:endParaRPr>
          </a:p>
        </p:txBody>
      </p:sp>
      <p:sp>
        <p:nvSpPr>
          <p:cNvPr id="3" name="object 3"/>
          <p:cNvSpPr txBox="1"/>
          <p:nvPr/>
        </p:nvSpPr>
        <p:spPr>
          <a:xfrm>
            <a:off x="419299" y="387553"/>
            <a:ext cx="1160145" cy="386080"/>
          </a:xfrm>
          <a:prstGeom prst="rect">
            <a:avLst/>
          </a:prstGeom>
        </p:spPr>
        <p:txBody>
          <a:bodyPr vert="horz" wrap="square" lIns="0" tIns="22860" rIns="0" bIns="0" rtlCol="0">
            <a:spAutoFit/>
          </a:bodyPr>
          <a:lstStyle/>
          <a:p>
            <a:pPr marL="12700" marR="5080">
              <a:lnSpc>
                <a:spcPts val="1400"/>
              </a:lnSpc>
              <a:spcBef>
                <a:spcPts val="180"/>
              </a:spcBef>
            </a:pPr>
            <a:r>
              <a:rPr sz="1200" spc="10" dirty="0">
                <a:solidFill>
                  <a:srgbClr val="231F20"/>
                </a:solidFill>
                <a:latin typeface="Arial"/>
                <a:cs typeface="Arial"/>
              </a:rPr>
              <a:t>Last </a:t>
            </a:r>
            <a:r>
              <a:rPr sz="1200" spc="5" dirty="0">
                <a:solidFill>
                  <a:srgbClr val="231F20"/>
                </a:solidFill>
                <a:latin typeface="Arial"/>
                <a:cs typeface="Arial"/>
              </a:rPr>
              <a:t>Update</a:t>
            </a:r>
            <a:r>
              <a:rPr sz="1200" spc="5">
                <a:solidFill>
                  <a:srgbClr val="231F20"/>
                </a:solidFill>
                <a:latin typeface="Arial"/>
                <a:cs typeface="Arial"/>
              </a:rPr>
              <a:t>:  </a:t>
            </a:r>
            <a:r>
              <a:rPr lang="en-US" sz="1200" spc="25" dirty="0" smtClean="0">
                <a:solidFill>
                  <a:srgbClr val="231F20"/>
                </a:solidFill>
                <a:latin typeface="Arial"/>
                <a:cs typeface="Arial"/>
              </a:rPr>
              <a:t>January</a:t>
            </a:r>
            <a:r>
              <a:rPr sz="1200" spc="-105" smtClean="0">
                <a:solidFill>
                  <a:srgbClr val="231F20"/>
                </a:solidFill>
                <a:latin typeface="Arial"/>
                <a:cs typeface="Arial"/>
              </a:rPr>
              <a:t> </a:t>
            </a:r>
            <a:r>
              <a:rPr sz="1200" spc="45" smtClean="0">
                <a:solidFill>
                  <a:srgbClr val="231F20"/>
                </a:solidFill>
                <a:latin typeface="Arial"/>
                <a:cs typeface="Arial"/>
              </a:rPr>
              <a:t>202</a:t>
            </a:r>
            <a:r>
              <a:rPr lang="en-US" sz="1200" spc="45" dirty="0" smtClean="0">
                <a:solidFill>
                  <a:srgbClr val="231F20"/>
                </a:solidFill>
                <a:latin typeface="Arial"/>
                <a:cs typeface="Arial"/>
              </a:rPr>
              <a:t>1</a:t>
            </a:r>
            <a:endParaRPr sz="1200" dirty="0">
              <a:latin typeface="Arial"/>
              <a:cs typeface="Aria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19299" y="9970377"/>
            <a:ext cx="965186" cy="358551"/>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19299" y="387553"/>
            <a:ext cx="1012825" cy="197490"/>
          </a:xfrm>
          <a:prstGeom prst="rect">
            <a:avLst/>
          </a:prstGeom>
        </p:spPr>
        <p:txBody>
          <a:bodyPr vert="horz" wrap="square" lIns="0" tIns="12700" rIns="0" bIns="0" rtlCol="0">
            <a:spAutoFit/>
          </a:bodyPr>
          <a:lstStyle/>
          <a:p>
            <a:pPr marL="12700">
              <a:lnSpc>
                <a:spcPct val="100000"/>
              </a:lnSpc>
              <a:spcBef>
                <a:spcPts val="100"/>
              </a:spcBef>
            </a:pPr>
            <a:r>
              <a:rPr sz="1200" b="1" i="1" spc="15" dirty="0">
                <a:solidFill>
                  <a:srgbClr val="231F20"/>
                </a:solidFill>
                <a:latin typeface="Roboto" panose="02000000000000000000" pitchFamily="2" charset="0"/>
                <a:ea typeface="Roboto" panose="02000000000000000000" pitchFamily="2" charset="0"/>
                <a:cs typeface="Arial"/>
              </a:rPr>
              <a:t>Our</a:t>
            </a:r>
            <a:r>
              <a:rPr sz="1200" b="1" i="1" spc="-120" dirty="0">
                <a:solidFill>
                  <a:srgbClr val="231F20"/>
                </a:solidFill>
                <a:latin typeface="Roboto" panose="02000000000000000000" pitchFamily="2" charset="0"/>
                <a:ea typeface="Roboto" panose="02000000000000000000" pitchFamily="2" charset="0"/>
                <a:cs typeface="Arial"/>
              </a:rPr>
              <a:t> </a:t>
            </a:r>
            <a:r>
              <a:rPr sz="1200" b="1" i="1" spc="35" dirty="0">
                <a:solidFill>
                  <a:srgbClr val="231F20"/>
                </a:solidFill>
                <a:latin typeface="Roboto" panose="02000000000000000000" pitchFamily="2" charset="0"/>
                <a:ea typeface="Roboto" panose="02000000000000000000" pitchFamily="2" charset="0"/>
                <a:cs typeface="Arial"/>
              </a:rPr>
              <a:t>Approach</a:t>
            </a:r>
            <a:endParaRPr sz="1200" b="1" i="1" dirty="0">
              <a:latin typeface="Roboto" panose="02000000000000000000" pitchFamily="2" charset="0"/>
              <a:ea typeface="Roboto" panose="02000000000000000000" pitchFamily="2" charset="0"/>
              <a:cs typeface="Arial"/>
            </a:endParaRPr>
          </a:p>
        </p:txBody>
      </p:sp>
      <p:sp>
        <p:nvSpPr>
          <p:cNvPr id="3" name="object 3"/>
          <p:cNvSpPr txBox="1"/>
          <p:nvPr/>
        </p:nvSpPr>
        <p:spPr>
          <a:xfrm>
            <a:off x="2699296" y="365328"/>
            <a:ext cx="4441825" cy="8230458"/>
          </a:xfrm>
          <a:prstGeom prst="rect">
            <a:avLst/>
          </a:prstGeom>
        </p:spPr>
        <p:txBody>
          <a:bodyPr vert="horz" wrap="square" lIns="0" tIns="12700" rIns="0" bIns="0" rtlCol="0">
            <a:spAutoFit/>
          </a:bodyPr>
          <a:lstStyle/>
          <a:p>
            <a:pPr marL="12700" marR="367030">
              <a:lnSpc>
                <a:spcPct val="100000"/>
              </a:lnSpc>
              <a:spcBef>
                <a:spcPts val="100"/>
              </a:spcBef>
            </a:pPr>
            <a:r>
              <a:rPr lang="en-IN" sz="1800" spc="-40" dirty="0" err="1">
                <a:solidFill>
                  <a:srgbClr val="231F20"/>
                </a:solidFill>
                <a:latin typeface="Roboto" panose="02000000000000000000" pitchFamily="2" charset="0"/>
                <a:ea typeface="Roboto" panose="02000000000000000000" pitchFamily="2" charset="0"/>
                <a:cs typeface="Arial"/>
              </a:rPr>
              <a:t>Lohia</a:t>
            </a:r>
            <a:r>
              <a:rPr lang="en-IN" sz="1800" spc="-40" dirty="0">
                <a:solidFill>
                  <a:srgbClr val="231F20"/>
                </a:solidFill>
                <a:latin typeface="Roboto" panose="02000000000000000000" pitchFamily="2" charset="0"/>
                <a:ea typeface="Roboto" panose="02000000000000000000" pitchFamily="2" charset="0"/>
                <a:cs typeface="Arial"/>
              </a:rPr>
              <a:t> </a:t>
            </a:r>
            <a:r>
              <a:rPr lang="en-IN" sz="1800" spc="-40" dirty="0" err="1">
                <a:solidFill>
                  <a:srgbClr val="231F20"/>
                </a:solidFill>
                <a:latin typeface="Roboto" panose="02000000000000000000" pitchFamily="2" charset="0"/>
                <a:ea typeface="Roboto" panose="02000000000000000000" pitchFamily="2" charset="0"/>
                <a:cs typeface="Arial"/>
              </a:rPr>
              <a:t>Worldspace</a:t>
            </a:r>
            <a:r>
              <a:rPr sz="1800" spc="-55" dirty="0">
                <a:solidFill>
                  <a:srgbClr val="231F20"/>
                </a:solidFill>
                <a:latin typeface="Roboto" panose="02000000000000000000" pitchFamily="2" charset="0"/>
                <a:ea typeface="Roboto" panose="02000000000000000000" pitchFamily="2" charset="0"/>
                <a:cs typeface="Arial"/>
              </a:rPr>
              <a:t> </a:t>
            </a:r>
            <a:r>
              <a:rPr sz="1800" spc="-20" dirty="0">
                <a:solidFill>
                  <a:srgbClr val="231F20"/>
                </a:solidFill>
                <a:latin typeface="Roboto" panose="02000000000000000000" pitchFamily="2" charset="0"/>
                <a:ea typeface="Roboto" panose="02000000000000000000" pitchFamily="2" charset="0"/>
                <a:cs typeface="Arial"/>
              </a:rPr>
              <a:t>is </a:t>
            </a:r>
            <a:r>
              <a:rPr sz="1800" spc="-15" dirty="0">
                <a:solidFill>
                  <a:srgbClr val="231F20"/>
                </a:solidFill>
                <a:latin typeface="Roboto" panose="02000000000000000000" pitchFamily="2" charset="0"/>
                <a:ea typeface="Roboto" panose="02000000000000000000" pitchFamily="2" charset="0"/>
                <a:cs typeface="Arial"/>
              </a:rPr>
              <a:t>an </a:t>
            </a:r>
            <a:r>
              <a:rPr sz="1800" dirty="0">
                <a:solidFill>
                  <a:srgbClr val="231F20"/>
                </a:solidFill>
                <a:latin typeface="Roboto" panose="02000000000000000000" pitchFamily="2" charset="0"/>
                <a:ea typeface="Roboto" panose="02000000000000000000" pitchFamily="2" charset="0"/>
                <a:cs typeface="Arial"/>
              </a:rPr>
              <a:t>ethical, </a:t>
            </a:r>
            <a:r>
              <a:rPr sz="1800" spc="5" dirty="0">
                <a:solidFill>
                  <a:srgbClr val="231F20"/>
                </a:solidFill>
                <a:latin typeface="Roboto" panose="02000000000000000000" pitchFamily="2" charset="0"/>
                <a:ea typeface="Roboto" panose="02000000000000000000" pitchFamily="2" charset="0"/>
                <a:cs typeface="Arial"/>
              </a:rPr>
              <a:t>socially  </a:t>
            </a:r>
            <a:r>
              <a:rPr sz="1800" spc="20" dirty="0">
                <a:solidFill>
                  <a:srgbClr val="231F20"/>
                </a:solidFill>
                <a:latin typeface="Roboto" panose="02000000000000000000" pitchFamily="2" charset="0"/>
                <a:ea typeface="Roboto" panose="02000000000000000000" pitchFamily="2" charset="0"/>
                <a:cs typeface="Arial"/>
              </a:rPr>
              <a:t>conscious </a:t>
            </a:r>
            <a:r>
              <a:rPr sz="1800" spc="15" dirty="0">
                <a:solidFill>
                  <a:srgbClr val="231F20"/>
                </a:solidFill>
                <a:latin typeface="Roboto" panose="02000000000000000000" pitchFamily="2" charset="0"/>
                <a:ea typeface="Roboto" panose="02000000000000000000" pitchFamily="2" charset="0"/>
                <a:cs typeface="Arial"/>
              </a:rPr>
              <a:t>and </a:t>
            </a:r>
            <a:r>
              <a:rPr sz="1800" spc="10" dirty="0">
                <a:solidFill>
                  <a:srgbClr val="231F20"/>
                </a:solidFill>
                <a:latin typeface="Roboto" panose="02000000000000000000" pitchFamily="2" charset="0"/>
                <a:ea typeface="Roboto" panose="02000000000000000000" pitchFamily="2" charset="0"/>
                <a:cs typeface="Arial"/>
              </a:rPr>
              <a:t>environmentally</a:t>
            </a:r>
            <a:r>
              <a:rPr sz="1800" spc="-345" dirty="0">
                <a:solidFill>
                  <a:srgbClr val="231F20"/>
                </a:solidFill>
                <a:latin typeface="Roboto" panose="02000000000000000000" pitchFamily="2" charset="0"/>
                <a:ea typeface="Roboto" panose="02000000000000000000" pitchFamily="2" charset="0"/>
                <a:cs typeface="Arial"/>
              </a:rPr>
              <a:t> </a:t>
            </a:r>
            <a:r>
              <a:rPr sz="1800" spc="35" dirty="0">
                <a:solidFill>
                  <a:srgbClr val="231F20"/>
                </a:solidFill>
                <a:latin typeface="Roboto" panose="02000000000000000000" pitchFamily="2" charset="0"/>
                <a:ea typeface="Roboto" panose="02000000000000000000" pitchFamily="2" charset="0"/>
                <a:cs typeface="Arial"/>
              </a:rPr>
              <a:t>focused  </a:t>
            </a:r>
            <a:r>
              <a:rPr sz="1800" spc="55" dirty="0">
                <a:solidFill>
                  <a:srgbClr val="231F20"/>
                </a:solidFill>
                <a:latin typeface="Roboto" panose="02000000000000000000" pitchFamily="2" charset="0"/>
                <a:ea typeface="Roboto" panose="02000000000000000000" pitchFamily="2" charset="0"/>
                <a:cs typeface="Arial"/>
              </a:rPr>
              <a:t>property </a:t>
            </a:r>
            <a:r>
              <a:rPr sz="1800" spc="-5" dirty="0">
                <a:solidFill>
                  <a:srgbClr val="231F20"/>
                </a:solidFill>
                <a:latin typeface="Roboto" panose="02000000000000000000" pitchFamily="2" charset="0"/>
                <a:ea typeface="Roboto" panose="02000000000000000000" pitchFamily="2" charset="0"/>
                <a:cs typeface="Arial"/>
              </a:rPr>
              <a:t>developer, </a:t>
            </a:r>
            <a:r>
              <a:rPr sz="1800" spc="15" dirty="0">
                <a:solidFill>
                  <a:srgbClr val="231F20"/>
                </a:solidFill>
                <a:latin typeface="Roboto" panose="02000000000000000000" pitchFamily="2" charset="0"/>
                <a:ea typeface="Roboto" panose="02000000000000000000" pitchFamily="2" charset="0"/>
                <a:cs typeface="Arial"/>
              </a:rPr>
              <a:t>sustainability  </a:t>
            </a:r>
            <a:r>
              <a:rPr sz="1800" spc="20" dirty="0">
                <a:solidFill>
                  <a:srgbClr val="231F20"/>
                </a:solidFill>
                <a:latin typeface="Roboto" panose="02000000000000000000" pitchFamily="2" charset="0"/>
                <a:ea typeface="Roboto" panose="02000000000000000000" pitchFamily="2" charset="0"/>
                <a:cs typeface="Arial"/>
              </a:rPr>
              <a:t>consulting </a:t>
            </a:r>
            <a:r>
              <a:rPr sz="1800" spc="40" dirty="0">
                <a:solidFill>
                  <a:srgbClr val="231F20"/>
                </a:solidFill>
                <a:latin typeface="Roboto" panose="02000000000000000000" pitchFamily="2" charset="0"/>
                <a:ea typeface="Roboto" panose="02000000000000000000" pitchFamily="2" charset="0"/>
                <a:cs typeface="Arial"/>
              </a:rPr>
              <a:t>practice </a:t>
            </a:r>
            <a:r>
              <a:rPr sz="1800" spc="15" dirty="0">
                <a:solidFill>
                  <a:srgbClr val="231F20"/>
                </a:solidFill>
                <a:latin typeface="Roboto" panose="02000000000000000000" pitchFamily="2" charset="0"/>
                <a:ea typeface="Roboto" panose="02000000000000000000" pitchFamily="2" charset="0"/>
                <a:cs typeface="Arial"/>
              </a:rPr>
              <a:t>and </a:t>
            </a:r>
            <a:r>
              <a:rPr sz="1800" spc="65" dirty="0">
                <a:solidFill>
                  <a:srgbClr val="231F20"/>
                </a:solidFill>
                <a:latin typeface="Roboto" panose="02000000000000000000" pitchFamily="2" charset="0"/>
                <a:ea typeface="Roboto" panose="02000000000000000000" pitchFamily="2" charset="0"/>
                <a:cs typeface="Arial"/>
              </a:rPr>
              <a:t>work </a:t>
            </a:r>
            <a:r>
              <a:rPr sz="1800" dirty="0">
                <a:solidFill>
                  <a:srgbClr val="231F20"/>
                </a:solidFill>
                <a:latin typeface="Roboto" panose="02000000000000000000" pitchFamily="2" charset="0"/>
                <a:ea typeface="Roboto" panose="02000000000000000000" pitchFamily="2" charset="0"/>
                <a:cs typeface="Arial"/>
              </a:rPr>
              <a:t>share  </a:t>
            </a:r>
            <a:r>
              <a:rPr sz="1800" spc="5" dirty="0">
                <a:solidFill>
                  <a:srgbClr val="231F20"/>
                </a:solidFill>
                <a:latin typeface="Roboto" panose="02000000000000000000" pitchFamily="2" charset="0"/>
                <a:ea typeface="Roboto" panose="02000000000000000000" pitchFamily="2" charset="0"/>
                <a:cs typeface="Arial"/>
              </a:rPr>
              <a:t>provider.</a:t>
            </a:r>
            <a:endParaRPr sz="1800" dirty="0">
              <a:latin typeface="Roboto" panose="02000000000000000000" pitchFamily="2" charset="0"/>
              <a:ea typeface="Roboto" panose="02000000000000000000" pitchFamily="2" charset="0"/>
              <a:cs typeface="Arial"/>
            </a:endParaRPr>
          </a:p>
          <a:p>
            <a:pPr marL="12700" marR="5080">
              <a:lnSpc>
                <a:spcPct val="100000"/>
              </a:lnSpc>
              <a:spcBef>
                <a:spcPts val="850"/>
              </a:spcBef>
            </a:pPr>
            <a:r>
              <a:rPr sz="1800" spc="15" dirty="0">
                <a:solidFill>
                  <a:srgbClr val="231F20"/>
                </a:solidFill>
                <a:latin typeface="Roboto" panose="02000000000000000000" pitchFamily="2" charset="0"/>
                <a:ea typeface="Roboto" panose="02000000000000000000" pitchFamily="2" charset="0"/>
                <a:cs typeface="Arial"/>
              </a:rPr>
              <a:t>Our</a:t>
            </a:r>
            <a:r>
              <a:rPr sz="1800" spc="-105" dirty="0">
                <a:solidFill>
                  <a:srgbClr val="231F20"/>
                </a:solidFill>
                <a:latin typeface="Roboto" panose="02000000000000000000" pitchFamily="2" charset="0"/>
                <a:ea typeface="Roboto" panose="02000000000000000000" pitchFamily="2" charset="0"/>
                <a:cs typeface="Arial"/>
              </a:rPr>
              <a:t> </a:t>
            </a:r>
            <a:r>
              <a:rPr sz="1800" dirty="0">
                <a:solidFill>
                  <a:srgbClr val="231F20"/>
                </a:solidFill>
                <a:latin typeface="Roboto" panose="02000000000000000000" pitchFamily="2" charset="0"/>
                <a:ea typeface="Roboto" panose="02000000000000000000" pitchFamily="2" charset="0"/>
                <a:cs typeface="Arial"/>
              </a:rPr>
              <a:t>aim</a:t>
            </a:r>
            <a:r>
              <a:rPr sz="1800" spc="-105" dirty="0">
                <a:solidFill>
                  <a:srgbClr val="231F20"/>
                </a:solidFill>
                <a:latin typeface="Roboto" panose="02000000000000000000" pitchFamily="2" charset="0"/>
                <a:ea typeface="Roboto" panose="02000000000000000000" pitchFamily="2" charset="0"/>
                <a:cs typeface="Arial"/>
              </a:rPr>
              <a:t> </a:t>
            </a:r>
            <a:r>
              <a:rPr sz="1800" spc="-20" dirty="0">
                <a:solidFill>
                  <a:srgbClr val="231F20"/>
                </a:solidFill>
                <a:latin typeface="Roboto" panose="02000000000000000000" pitchFamily="2" charset="0"/>
                <a:ea typeface="Roboto" panose="02000000000000000000" pitchFamily="2" charset="0"/>
                <a:cs typeface="Arial"/>
              </a:rPr>
              <a:t>is</a:t>
            </a:r>
            <a:r>
              <a:rPr sz="1800" spc="-100" dirty="0">
                <a:solidFill>
                  <a:srgbClr val="231F20"/>
                </a:solidFill>
                <a:latin typeface="Roboto" panose="02000000000000000000" pitchFamily="2" charset="0"/>
                <a:ea typeface="Roboto" panose="02000000000000000000" pitchFamily="2" charset="0"/>
                <a:cs typeface="Arial"/>
              </a:rPr>
              <a:t> </a:t>
            </a:r>
            <a:r>
              <a:rPr sz="1800" spc="45" dirty="0">
                <a:solidFill>
                  <a:srgbClr val="231F20"/>
                </a:solidFill>
                <a:latin typeface="Roboto" panose="02000000000000000000" pitchFamily="2" charset="0"/>
                <a:ea typeface="Roboto" panose="02000000000000000000" pitchFamily="2" charset="0"/>
                <a:cs typeface="Arial"/>
              </a:rPr>
              <a:t>to</a:t>
            </a:r>
            <a:r>
              <a:rPr sz="1800" spc="-105" dirty="0">
                <a:solidFill>
                  <a:srgbClr val="231F20"/>
                </a:solidFill>
                <a:latin typeface="Roboto" panose="02000000000000000000" pitchFamily="2" charset="0"/>
                <a:ea typeface="Roboto" panose="02000000000000000000" pitchFamily="2" charset="0"/>
                <a:cs typeface="Arial"/>
              </a:rPr>
              <a:t> </a:t>
            </a:r>
            <a:r>
              <a:rPr sz="1800" spc="10" dirty="0">
                <a:solidFill>
                  <a:srgbClr val="231F20"/>
                </a:solidFill>
                <a:latin typeface="Roboto" panose="02000000000000000000" pitchFamily="2" charset="0"/>
                <a:ea typeface="Roboto" panose="02000000000000000000" pitchFamily="2" charset="0"/>
                <a:cs typeface="Arial"/>
              </a:rPr>
              <a:t>influence</a:t>
            </a:r>
            <a:r>
              <a:rPr sz="1800" spc="-105" dirty="0">
                <a:solidFill>
                  <a:srgbClr val="231F20"/>
                </a:solidFill>
                <a:latin typeface="Roboto" panose="02000000000000000000" pitchFamily="2" charset="0"/>
                <a:ea typeface="Roboto" panose="02000000000000000000" pitchFamily="2" charset="0"/>
                <a:cs typeface="Arial"/>
              </a:rPr>
              <a:t> </a:t>
            </a:r>
            <a:r>
              <a:rPr sz="1800" spc="15" dirty="0">
                <a:solidFill>
                  <a:srgbClr val="231F20"/>
                </a:solidFill>
                <a:latin typeface="Roboto" panose="02000000000000000000" pitchFamily="2" charset="0"/>
                <a:ea typeface="Roboto" panose="02000000000000000000" pitchFamily="2" charset="0"/>
                <a:cs typeface="Arial"/>
              </a:rPr>
              <a:t>and</a:t>
            </a:r>
            <a:r>
              <a:rPr sz="1800" spc="-100" dirty="0">
                <a:solidFill>
                  <a:srgbClr val="231F20"/>
                </a:solidFill>
                <a:latin typeface="Roboto" panose="02000000000000000000" pitchFamily="2" charset="0"/>
                <a:ea typeface="Roboto" panose="02000000000000000000" pitchFamily="2" charset="0"/>
                <a:cs typeface="Arial"/>
              </a:rPr>
              <a:t> </a:t>
            </a:r>
            <a:r>
              <a:rPr sz="1800" spc="45" dirty="0">
                <a:solidFill>
                  <a:srgbClr val="231F20"/>
                </a:solidFill>
                <a:latin typeface="Roboto" panose="02000000000000000000" pitchFamily="2" charset="0"/>
                <a:ea typeface="Roboto" panose="02000000000000000000" pitchFamily="2" charset="0"/>
                <a:cs typeface="Arial"/>
              </a:rPr>
              <a:t>to</a:t>
            </a:r>
            <a:r>
              <a:rPr sz="1800" spc="-105" dirty="0">
                <a:solidFill>
                  <a:srgbClr val="231F20"/>
                </a:solidFill>
                <a:latin typeface="Roboto" panose="02000000000000000000" pitchFamily="2" charset="0"/>
                <a:ea typeface="Roboto" panose="02000000000000000000" pitchFamily="2" charset="0"/>
                <a:cs typeface="Arial"/>
              </a:rPr>
              <a:t> </a:t>
            </a:r>
            <a:r>
              <a:rPr sz="1800" spc="25" dirty="0">
                <a:solidFill>
                  <a:srgbClr val="231F20"/>
                </a:solidFill>
                <a:latin typeface="Roboto" panose="02000000000000000000" pitchFamily="2" charset="0"/>
                <a:ea typeface="Roboto" panose="02000000000000000000" pitchFamily="2" charset="0"/>
                <a:cs typeface="Arial"/>
              </a:rPr>
              <a:t>build</a:t>
            </a:r>
            <a:r>
              <a:rPr sz="1800" spc="-105" dirty="0">
                <a:solidFill>
                  <a:srgbClr val="231F20"/>
                </a:solidFill>
                <a:latin typeface="Roboto" panose="02000000000000000000" pitchFamily="2" charset="0"/>
                <a:ea typeface="Roboto" panose="02000000000000000000" pitchFamily="2" charset="0"/>
                <a:cs typeface="Arial"/>
              </a:rPr>
              <a:t> </a:t>
            </a:r>
            <a:r>
              <a:rPr sz="1800" spc="25" dirty="0">
                <a:solidFill>
                  <a:srgbClr val="231F20"/>
                </a:solidFill>
                <a:latin typeface="Roboto" panose="02000000000000000000" pitchFamily="2" charset="0"/>
                <a:ea typeface="Roboto" panose="02000000000000000000" pitchFamily="2" charset="0"/>
                <a:cs typeface="Arial"/>
              </a:rPr>
              <a:t>the</a:t>
            </a:r>
            <a:r>
              <a:rPr sz="1800" spc="-100" dirty="0">
                <a:solidFill>
                  <a:srgbClr val="231F20"/>
                </a:solidFill>
                <a:latin typeface="Roboto" panose="02000000000000000000" pitchFamily="2" charset="0"/>
                <a:ea typeface="Roboto" panose="02000000000000000000" pitchFamily="2" charset="0"/>
                <a:cs typeface="Arial"/>
              </a:rPr>
              <a:t> </a:t>
            </a:r>
            <a:r>
              <a:rPr sz="1800" spc="-25" dirty="0">
                <a:solidFill>
                  <a:srgbClr val="231F20"/>
                </a:solidFill>
                <a:latin typeface="Roboto" panose="02000000000000000000" pitchFamily="2" charset="0"/>
                <a:ea typeface="Roboto" panose="02000000000000000000" pitchFamily="2" charset="0"/>
                <a:cs typeface="Arial"/>
              </a:rPr>
              <a:t>safe,  </a:t>
            </a:r>
            <a:r>
              <a:rPr sz="1800" spc="-5" dirty="0">
                <a:solidFill>
                  <a:srgbClr val="231F20"/>
                </a:solidFill>
                <a:latin typeface="Roboto" panose="02000000000000000000" pitchFamily="2" charset="0"/>
                <a:ea typeface="Roboto" panose="02000000000000000000" pitchFamily="2" charset="0"/>
                <a:cs typeface="Arial"/>
              </a:rPr>
              <a:t>sustainable, </a:t>
            </a:r>
            <a:r>
              <a:rPr sz="1800" spc="15" dirty="0">
                <a:solidFill>
                  <a:srgbClr val="231F20"/>
                </a:solidFill>
                <a:latin typeface="Roboto" panose="02000000000000000000" pitchFamily="2" charset="0"/>
                <a:ea typeface="Roboto" panose="02000000000000000000" pitchFamily="2" charset="0"/>
                <a:cs typeface="Arial"/>
              </a:rPr>
              <a:t>inspiring </a:t>
            </a:r>
            <a:r>
              <a:rPr sz="1800" spc="35" dirty="0">
                <a:solidFill>
                  <a:srgbClr val="231F20"/>
                </a:solidFill>
                <a:latin typeface="Roboto" panose="02000000000000000000" pitchFamily="2" charset="0"/>
                <a:ea typeface="Roboto" panose="02000000000000000000" pitchFamily="2" charset="0"/>
                <a:cs typeface="Arial"/>
              </a:rPr>
              <a:t>future </a:t>
            </a:r>
            <a:r>
              <a:rPr sz="1800" spc="60" dirty="0">
                <a:solidFill>
                  <a:srgbClr val="231F20"/>
                </a:solidFill>
                <a:latin typeface="Roboto" panose="02000000000000000000" pitchFamily="2" charset="0"/>
                <a:ea typeface="Roboto" panose="02000000000000000000" pitchFamily="2" charset="0"/>
                <a:cs typeface="Arial"/>
              </a:rPr>
              <a:t>we </a:t>
            </a:r>
            <a:r>
              <a:rPr sz="1800" spc="5" dirty="0">
                <a:solidFill>
                  <a:srgbClr val="231F20"/>
                </a:solidFill>
                <a:latin typeface="Roboto" panose="02000000000000000000" pitchFamily="2" charset="0"/>
                <a:ea typeface="Roboto" panose="02000000000000000000" pitchFamily="2" charset="0"/>
                <a:cs typeface="Arial"/>
              </a:rPr>
              <a:t>deserve,  </a:t>
            </a:r>
            <a:r>
              <a:rPr sz="1800" spc="15" dirty="0">
                <a:solidFill>
                  <a:srgbClr val="231F20"/>
                </a:solidFill>
                <a:latin typeface="Roboto" panose="02000000000000000000" pitchFamily="2" charset="0"/>
                <a:ea typeface="Roboto" panose="02000000000000000000" pitchFamily="2" charset="0"/>
                <a:cs typeface="Arial"/>
              </a:rPr>
              <a:t>and </a:t>
            </a:r>
            <a:r>
              <a:rPr sz="1800" spc="35" dirty="0">
                <a:solidFill>
                  <a:srgbClr val="231F20"/>
                </a:solidFill>
                <a:latin typeface="Roboto" panose="02000000000000000000" pitchFamily="2" charset="0"/>
                <a:ea typeface="Roboto" panose="02000000000000000000" pitchFamily="2" charset="0"/>
                <a:cs typeface="Arial"/>
              </a:rPr>
              <a:t>our </a:t>
            </a:r>
            <a:r>
              <a:rPr sz="1800" spc="20" dirty="0">
                <a:solidFill>
                  <a:srgbClr val="231F20"/>
                </a:solidFill>
                <a:latin typeface="Roboto" panose="02000000000000000000" pitchFamily="2" charset="0"/>
                <a:ea typeface="Roboto" panose="02000000000000000000" pitchFamily="2" charset="0"/>
                <a:cs typeface="Arial"/>
              </a:rPr>
              <a:t>responsibility </a:t>
            </a:r>
            <a:r>
              <a:rPr sz="1800" spc="-20" dirty="0">
                <a:solidFill>
                  <a:srgbClr val="231F20"/>
                </a:solidFill>
                <a:latin typeface="Roboto" panose="02000000000000000000" pitchFamily="2" charset="0"/>
                <a:ea typeface="Roboto" panose="02000000000000000000" pitchFamily="2" charset="0"/>
                <a:cs typeface="Arial"/>
              </a:rPr>
              <a:t>is </a:t>
            </a:r>
            <a:r>
              <a:rPr sz="1800" spc="45" dirty="0">
                <a:solidFill>
                  <a:srgbClr val="231F20"/>
                </a:solidFill>
                <a:latin typeface="Roboto" panose="02000000000000000000" pitchFamily="2" charset="0"/>
                <a:ea typeface="Roboto" panose="02000000000000000000" pitchFamily="2" charset="0"/>
                <a:cs typeface="Arial"/>
              </a:rPr>
              <a:t>to </a:t>
            </a:r>
            <a:r>
              <a:rPr sz="1800" spc="-15" dirty="0">
                <a:solidFill>
                  <a:srgbClr val="231F20"/>
                </a:solidFill>
                <a:latin typeface="Roboto" panose="02000000000000000000" pitchFamily="2" charset="0"/>
                <a:ea typeface="Roboto" panose="02000000000000000000" pitchFamily="2" charset="0"/>
                <a:cs typeface="Arial"/>
              </a:rPr>
              <a:t>leave </a:t>
            </a:r>
            <a:r>
              <a:rPr sz="1800" spc="35" dirty="0">
                <a:solidFill>
                  <a:srgbClr val="231F20"/>
                </a:solidFill>
                <a:latin typeface="Roboto" panose="02000000000000000000" pitchFamily="2" charset="0"/>
                <a:ea typeface="Roboto" panose="02000000000000000000" pitchFamily="2" charset="0"/>
                <a:cs typeface="Arial"/>
              </a:rPr>
              <a:t>our </a:t>
            </a:r>
            <a:r>
              <a:rPr sz="1800" spc="15" dirty="0">
                <a:solidFill>
                  <a:srgbClr val="231F20"/>
                </a:solidFill>
                <a:latin typeface="Roboto" panose="02000000000000000000" pitchFamily="2" charset="0"/>
                <a:ea typeface="Roboto" panose="02000000000000000000" pitchFamily="2" charset="0"/>
                <a:cs typeface="Arial"/>
              </a:rPr>
              <a:t>cities  and regions </a:t>
            </a:r>
            <a:r>
              <a:rPr sz="1800" spc="-10" dirty="0">
                <a:solidFill>
                  <a:srgbClr val="231F20"/>
                </a:solidFill>
                <a:latin typeface="Roboto" panose="02000000000000000000" pitchFamily="2" charset="0"/>
                <a:ea typeface="Roboto" panose="02000000000000000000" pitchFamily="2" charset="0"/>
                <a:cs typeface="Arial"/>
              </a:rPr>
              <a:t>in </a:t>
            </a:r>
            <a:r>
              <a:rPr sz="1800" spc="-35" dirty="0">
                <a:solidFill>
                  <a:srgbClr val="231F20"/>
                </a:solidFill>
                <a:latin typeface="Roboto" panose="02000000000000000000" pitchFamily="2" charset="0"/>
                <a:ea typeface="Roboto" panose="02000000000000000000" pitchFamily="2" charset="0"/>
                <a:cs typeface="Arial"/>
              </a:rPr>
              <a:t>a </a:t>
            </a:r>
            <a:r>
              <a:rPr sz="1800" spc="50" dirty="0">
                <a:solidFill>
                  <a:srgbClr val="231F20"/>
                </a:solidFill>
                <a:latin typeface="Roboto" panose="02000000000000000000" pitchFamily="2" charset="0"/>
                <a:ea typeface="Roboto" panose="02000000000000000000" pitchFamily="2" charset="0"/>
                <a:cs typeface="Arial"/>
              </a:rPr>
              <a:t>better </a:t>
            </a:r>
            <a:r>
              <a:rPr sz="1800" spc="30" dirty="0">
                <a:solidFill>
                  <a:srgbClr val="231F20"/>
                </a:solidFill>
                <a:latin typeface="Roboto" panose="02000000000000000000" pitchFamily="2" charset="0"/>
                <a:ea typeface="Roboto" panose="02000000000000000000" pitchFamily="2" charset="0"/>
                <a:cs typeface="Arial"/>
              </a:rPr>
              <a:t>condition </a:t>
            </a:r>
            <a:r>
              <a:rPr sz="1800" spc="15" dirty="0">
                <a:solidFill>
                  <a:srgbClr val="231F20"/>
                </a:solidFill>
                <a:latin typeface="Roboto" panose="02000000000000000000" pitchFamily="2" charset="0"/>
                <a:ea typeface="Roboto" panose="02000000000000000000" pitchFamily="2" charset="0"/>
                <a:cs typeface="Arial"/>
              </a:rPr>
              <a:t>than </a:t>
            </a:r>
            <a:r>
              <a:rPr sz="1800" spc="60" dirty="0">
                <a:solidFill>
                  <a:srgbClr val="231F20"/>
                </a:solidFill>
                <a:latin typeface="Roboto" panose="02000000000000000000" pitchFamily="2" charset="0"/>
                <a:ea typeface="Roboto" panose="02000000000000000000" pitchFamily="2" charset="0"/>
                <a:cs typeface="Arial"/>
              </a:rPr>
              <a:t>we  </a:t>
            </a:r>
            <a:r>
              <a:rPr sz="1800" spc="35" dirty="0">
                <a:solidFill>
                  <a:srgbClr val="231F20"/>
                </a:solidFill>
                <a:latin typeface="Roboto" panose="02000000000000000000" pitchFamily="2" charset="0"/>
                <a:ea typeface="Roboto" panose="02000000000000000000" pitchFamily="2" charset="0"/>
                <a:cs typeface="Arial"/>
              </a:rPr>
              <a:t>found</a:t>
            </a:r>
            <a:r>
              <a:rPr sz="1800" spc="-110" dirty="0">
                <a:solidFill>
                  <a:srgbClr val="231F20"/>
                </a:solidFill>
                <a:latin typeface="Roboto" panose="02000000000000000000" pitchFamily="2" charset="0"/>
                <a:ea typeface="Roboto" panose="02000000000000000000" pitchFamily="2" charset="0"/>
                <a:cs typeface="Arial"/>
              </a:rPr>
              <a:t> </a:t>
            </a:r>
            <a:r>
              <a:rPr sz="1800" spc="5" dirty="0">
                <a:solidFill>
                  <a:srgbClr val="231F20"/>
                </a:solidFill>
                <a:latin typeface="Roboto" panose="02000000000000000000" pitchFamily="2" charset="0"/>
                <a:ea typeface="Roboto" panose="02000000000000000000" pitchFamily="2" charset="0"/>
                <a:cs typeface="Arial"/>
              </a:rPr>
              <a:t>them.</a:t>
            </a:r>
            <a:endParaRPr sz="1800" dirty="0">
              <a:latin typeface="Roboto" panose="02000000000000000000" pitchFamily="2" charset="0"/>
              <a:ea typeface="Roboto" panose="02000000000000000000" pitchFamily="2" charset="0"/>
              <a:cs typeface="Arial"/>
            </a:endParaRPr>
          </a:p>
          <a:p>
            <a:pPr marL="12700" marR="502284">
              <a:lnSpc>
                <a:spcPct val="100000"/>
              </a:lnSpc>
              <a:spcBef>
                <a:spcPts val="850"/>
              </a:spcBef>
            </a:pPr>
            <a:r>
              <a:rPr sz="1800" spc="15" dirty="0">
                <a:solidFill>
                  <a:srgbClr val="231F20"/>
                </a:solidFill>
                <a:latin typeface="Roboto" panose="02000000000000000000" pitchFamily="2" charset="0"/>
                <a:ea typeface="Roboto" panose="02000000000000000000" pitchFamily="2" charset="0"/>
                <a:cs typeface="Arial"/>
              </a:rPr>
              <a:t>Our</a:t>
            </a:r>
            <a:r>
              <a:rPr sz="1800" spc="-110" dirty="0">
                <a:solidFill>
                  <a:srgbClr val="231F20"/>
                </a:solidFill>
                <a:latin typeface="Roboto" panose="02000000000000000000" pitchFamily="2" charset="0"/>
                <a:ea typeface="Roboto" panose="02000000000000000000" pitchFamily="2" charset="0"/>
                <a:cs typeface="Arial"/>
              </a:rPr>
              <a:t> </a:t>
            </a:r>
            <a:r>
              <a:rPr sz="1800" u="sng" spc="15" dirty="0">
                <a:solidFill>
                  <a:srgbClr val="231F20"/>
                </a:solidFill>
                <a:uFill>
                  <a:solidFill>
                    <a:srgbClr val="231F20"/>
                  </a:solidFill>
                </a:uFill>
                <a:latin typeface="Roboto" panose="02000000000000000000" pitchFamily="2" charset="0"/>
                <a:ea typeface="Roboto" panose="02000000000000000000" pitchFamily="2" charset="0"/>
                <a:cs typeface="Arial"/>
              </a:rPr>
              <a:t>Projects</a:t>
            </a:r>
            <a:r>
              <a:rPr sz="1800" spc="-110" dirty="0">
                <a:solidFill>
                  <a:srgbClr val="231F20"/>
                </a:solidFill>
                <a:latin typeface="Roboto" panose="02000000000000000000" pitchFamily="2" charset="0"/>
                <a:ea typeface="Roboto" panose="02000000000000000000" pitchFamily="2" charset="0"/>
                <a:cs typeface="Arial"/>
              </a:rPr>
              <a:t> </a:t>
            </a:r>
            <a:r>
              <a:rPr sz="1800" spc="20" dirty="0">
                <a:solidFill>
                  <a:srgbClr val="231F20"/>
                </a:solidFill>
                <a:latin typeface="Roboto" panose="02000000000000000000" pitchFamily="2" charset="0"/>
                <a:ea typeface="Roboto" panose="02000000000000000000" pitchFamily="2" charset="0"/>
                <a:cs typeface="Arial"/>
              </a:rPr>
              <a:t>team</a:t>
            </a:r>
            <a:r>
              <a:rPr sz="1800" spc="-110" dirty="0">
                <a:solidFill>
                  <a:srgbClr val="231F20"/>
                </a:solidFill>
                <a:latin typeface="Roboto" panose="02000000000000000000" pitchFamily="2" charset="0"/>
                <a:ea typeface="Roboto" panose="02000000000000000000" pitchFamily="2" charset="0"/>
                <a:cs typeface="Arial"/>
              </a:rPr>
              <a:t> </a:t>
            </a:r>
            <a:r>
              <a:rPr sz="1800" spc="20" dirty="0">
                <a:solidFill>
                  <a:srgbClr val="231F20"/>
                </a:solidFill>
                <a:latin typeface="Roboto" panose="02000000000000000000" pitchFamily="2" charset="0"/>
                <a:ea typeface="Roboto" panose="02000000000000000000" pitchFamily="2" charset="0"/>
                <a:cs typeface="Arial"/>
              </a:rPr>
              <a:t>deliver</a:t>
            </a:r>
            <a:r>
              <a:rPr sz="1800" spc="-110" dirty="0">
                <a:solidFill>
                  <a:srgbClr val="231F20"/>
                </a:solidFill>
                <a:latin typeface="Roboto" panose="02000000000000000000" pitchFamily="2" charset="0"/>
                <a:ea typeface="Roboto" panose="02000000000000000000" pitchFamily="2" charset="0"/>
                <a:cs typeface="Arial"/>
              </a:rPr>
              <a:t> </a:t>
            </a:r>
            <a:r>
              <a:rPr sz="1800" spc="5" dirty="0">
                <a:solidFill>
                  <a:srgbClr val="231F20"/>
                </a:solidFill>
                <a:latin typeface="Roboto" panose="02000000000000000000" pitchFamily="2" charset="0"/>
                <a:ea typeface="Roboto" panose="02000000000000000000" pitchFamily="2" charset="0"/>
                <a:cs typeface="Arial"/>
              </a:rPr>
              <a:t>durable,</a:t>
            </a:r>
            <a:r>
              <a:rPr sz="1800" spc="-110" dirty="0">
                <a:solidFill>
                  <a:srgbClr val="231F20"/>
                </a:solidFill>
                <a:latin typeface="Roboto" panose="02000000000000000000" pitchFamily="2" charset="0"/>
                <a:ea typeface="Roboto" panose="02000000000000000000" pitchFamily="2" charset="0"/>
                <a:cs typeface="Arial"/>
              </a:rPr>
              <a:t> </a:t>
            </a:r>
            <a:r>
              <a:rPr sz="1800" spc="45" dirty="0">
                <a:solidFill>
                  <a:srgbClr val="231F20"/>
                </a:solidFill>
                <a:latin typeface="Roboto" panose="02000000000000000000" pitchFamily="2" charset="0"/>
                <a:ea typeface="Roboto" panose="02000000000000000000" pitchFamily="2" charset="0"/>
                <a:cs typeface="Arial"/>
              </a:rPr>
              <a:t>low  </a:t>
            </a:r>
            <a:r>
              <a:rPr sz="1800" spc="20" dirty="0">
                <a:solidFill>
                  <a:srgbClr val="231F20"/>
                </a:solidFill>
                <a:latin typeface="Roboto" panose="02000000000000000000" pitchFamily="2" charset="0"/>
                <a:ea typeface="Roboto" panose="02000000000000000000" pitchFamily="2" charset="0"/>
                <a:cs typeface="Arial"/>
              </a:rPr>
              <a:t>impact, </a:t>
            </a:r>
            <a:r>
              <a:rPr sz="1800" spc="15" dirty="0">
                <a:solidFill>
                  <a:srgbClr val="231F20"/>
                </a:solidFill>
                <a:latin typeface="Roboto" panose="02000000000000000000" pitchFamily="2" charset="0"/>
                <a:ea typeface="Roboto" panose="02000000000000000000" pitchFamily="2" charset="0"/>
                <a:cs typeface="Arial"/>
              </a:rPr>
              <a:t>high </a:t>
            </a:r>
            <a:r>
              <a:rPr sz="1800" spc="40" dirty="0">
                <a:solidFill>
                  <a:srgbClr val="231F20"/>
                </a:solidFill>
                <a:latin typeface="Roboto" panose="02000000000000000000" pitchFamily="2" charset="0"/>
                <a:ea typeface="Roboto" panose="02000000000000000000" pitchFamily="2" charset="0"/>
                <a:cs typeface="Arial"/>
              </a:rPr>
              <a:t>performance </a:t>
            </a:r>
            <a:r>
              <a:rPr sz="1800" spc="10" dirty="0">
                <a:solidFill>
                  <a:srgbClr val="231F20"/>
                </a:solidFill>
                <a:latin typeface="Roboto" panose="02000000000000000000" pitchFamily="2" charset="0"/>
                <a:ea typeface="Roboto" panose="02000000000000000000" pitchFamily="2" charset="0"/>
                <a:cs typeface="Arial"/>
              </a:rPr>
              <a:t>housing  </a:t>
            </a:r>
            <a:r>
              <a:rPr sz="1800" spc="15" dirty="0">
                <a:solidFill>
                  <a:srgbClr val="231F20"/>
                </a:solidFill>
                <a:latin typeface="Roboto" panose="02000000000000000000" pitchFamily="2" charset="0"/>
                <a:ea typeface="Roboto" panose="02000000000000000000" pitchFamily="2" charset="0"/>
                <a:cs typeface="Arial"/>
              </a:rPr>
              <a:t>and</a:t>
            </a:r>
            <a:r>
              <a:rPr sz="1800" spc="-105" dirty="0">
                <a:solidFill>
                  <a:srgbClr val="231F20"/>
                </a:solidFill>
                <a:latin typeface="Roboto" panose="02000000000000000000" pitchFamily="2" charset="0"/>
                <a:ea typeface="Roboto" panose="02000000000000000000" pitchFamily="2" charset="0"/>
                <a:cs typeface="Arial"/>
              </a:rPr>
              <a:t> </a:t>
            </a:r>
            <a:r>
              <a:rPr sz="1800" spc="35" dirty="0">
                <a:solidFill>
                  <a:srgbClr val="231F20"/>
                </a:solidFill>
                <a:latin typeface="Roboto" panose="02000000000000000000" pitchFamily="2" charset="0"/>
                <a:ea typeface="Roboto" panose="02000000000000000000" pitchFamily="2" charset="0"/>
                <a:cs typeface="Arial"/>
              </a:rPr>
              <a:t>precincts</a:t>
            </a:r>
            <a:r>
              <a:rPr sz="1800" spc="-100" dirty="0">
                <a:solidFill>
                  <a:srgbClr val="231F20"/>
                </a:solidFill>
                <a:latin typeface="Roboto" panose="02000000000000000000" pitchFamily="2" charset="0"/>
                <a:ea typeface="Roboto" panose="02000000000000000000" pitchFamily="2" charset="0"/>
                <a:cs typeface="Arial"/>
              </a:rPr>
              <a:t> </a:t>
            </a:r>
            <a:r>
              <a:rPr sz="1800" spc="30" dirty="0">
                <a:solidFill>
                  <a:srgbClr val="231F20"/>
                </a:solidFill>
                <a:latin typeface="Roboto" panose="02000000000000000000" pitchFamily="2" charset="0"/>
                <a:ea typeface="Roboto" panose="02000000000000000000" pitchFamily="2" charset="0"/>
                <a:cs typeface="Arial"/>
              </a:rPr>
              <a:t>that</a:t>
            </a:r>
            <a:r>
              <a:rPr sz="1800" spc="-100" dirty="0">
                <a:solidFill>
                  <a:srgbClr val="231F20"/>
                </a:solidFill>
                <a:latin typeface="Roboto" panose="02000000000000000000" pitchFamily="2" charset="0"/>
                <a:ea typeface="Roboto" panose="02000000000000000000" pitchFamily="2" charset="0"/>
                <a:cs typeface="Arial"/>
              </a:rPr>
              <a:t> </a:t>
            </a:r>
            <a:r>
              <a:rPr sz="1800" spc="5" dirty="0">
                <a:solidFill>
                  <a:srgbClr val="231F20"/>
                </a:solidFill>
                <a:latin typeface="Roboto" panose="02000000000000000000" pitchFamily="2" charset="0"/>
                <a:ea typeface="Roboto" panose="02000000000000000000" pitchFamily="2" charset="0"/>
                <a:cs typeface="Arial"/>
              </a:rPr>
              <a:t>are</a:t>
            </a:r>
            <a:r>
              <a:rPr sz="1800" spc="-105" dirty="0">
                <a:solidFill>
                  <a:srgbClr val="231F20"/>
                </a:solidFill>
                <a:latin typeface="Roboto" panose="02000000000000000000" pitchFamily="2" charset="0"/>
                <a:ea typeface="Roboto" panose="02000000000000000000" pitchFamily="2" charset="0"/>
                <a:cs typeface="Arial"/>
              </a:rPr>
              <a:t> </a:t>
            </a:r>
            <a:r>
              <a:rPr sz="1800" spc="10" dirty="0">
                <a:solidFill>
                  <a:srgbClr val="231F20"/>
                </a:solidFill>
                <a:latin typeface="Roboto" panose="02000000000000000000" pitchFamily="2" charset="0"/>
                <a:ea typeface="Roboto" panose="02000000000000000000" pitchFamily="2" charset="0"/>
                <a:cs typeface="Arial"/>
              </a:rPr>
              <a:t>environmentally  sustainable </a:t>
            </a:r>
            <a:r>
              <a:rPr sz="1800" spc="15" dirty="0">
                <a:solidFill>
                  <a:srgbClr val="231F20"/>
                </a:solidFill>
                <a:latin typeface="Roboto" panose="02000000000000000000" pitchFamily="2" charset="0"/>
                <a:ea typeface="Roboto" panose="02000000000000000000" pitchFamily="2" charset="0"/>
                <a:cs typeface="Arial"/>
              </a:rPr>
              <a:t>and </a:t>
            </a:r>
            <a:r>
              <a:rPr sz="1800" spc="35" dirty="0">
                <a:solidFill>
                  <a:srgbClr val="231F20"/>
                </a:solidFill>
                <a:latin typeface="Roboto" panose="02000000000000000000" pitchFamily="2" charset="0"/>
                <a:ea typeface="Roboto" panose="02000000000000000000" pitchFamily="2" charset="0"/>
                <a:cs typeface="Arial"/>
              </a:rPr>
              <a:t>connected </a:t>
            </a:r>
            <a:r>
              <a:rPr sz="1800" spc="45" dirty="0">
                <a:solidFill>
                  <a:srgbClr val="231F20"/>
                </a:solidFill>
                <a:latin typeface="Roboto" panose="02000000000000000000" pitchFamily="2" charset="0"/>
                <a:ea typeface="Roboto" panose="02000000000000000000" pitchFamily="2" charset="0"/>
                <a:cs typeface="Arial"/>
              </a:rPr>
              <a:t>to </a:t>
            </a:r>
            <a:r>
              <a:rPr sz="1800" spc="25" dirty="0">
                <a:solidFill>
                  <a:srgbClr val="231F20"/>
                </a:solidFill>
                <a:latin typeface="Roboto" panose="02000000000000000000" pitchFamily="2" charset="0"/>
                <a:ea typeface="Roboto" panose="02000000000000000000" pitchFamily="2" charset="0"/>
                <a:cs typeface="Arial"/>
              </a:rPr>
              <a:t>the  </a:t>
            </a:r>
            <a:r>
              <a:rPr sz="1800" spc="20" dirty="0">
                <a:solidFill>
                  <a:srgbClr val="231F20"/>
                </a:solidFill>
                <a:latin typeface="Roboto" panose="02000000000000000000" pitchFamily="2" charset="0"/>
                <a:ea typeface="Roboto" panose="02000000000000000000" pitchFamily="2" charset="0"/>
                <a:cs typeface="Arial"/>
              </a:rPr>
              <a:t>communities</a:t>
            </a:r>
            <a:r>
              <a:rPr sz="1800" spc="-110" dirty="0">
                <a:solidFill>
                  <a:srgbClr val="231F20"/>
                </a:solidFill>
                <a:latin typeface="Roboto" panose="02000000000000000000" pitchFamily="2" charset="0"/>
                <a:ea typeface="Roboto" panose="02000000000000000000" pitchFamily="2" charset="0"/>
                <a:cs typeface="Arial"/>
              </a:rPr>
              <a:t> </a:t>
            </a:r>
            <a:r>
              <a:rPr sz="1800" spc="-10" dirty="0">
                <a:solidFill>
                  <a:srgbClr val="231F20"/>
                </a:solidFill>
                <a:latin typeface="Roboto" panose="02000000000000000000" pitchFamily="2" charset="0"/>
                <a:ea typeface="Roboto" panose="02000000000000000000" pitchFamily="2" charset="0"/>
                <a:cs typeface="Arial"/>
              </a:rPr>
              <a:t>in</a:t>
            </a:r>
            <a:r>
              <a:rPr sz="1800" spc="-105" dirty="0">
                <a:solidFill>
                  <a:srgbClr val="231F20"/>
                </a:solidFill>
                <a:latin typeface="Roboto" panose="02000000000000000000" pitchFamily="2" charset="0"/>
                <a:ea typeface="Roboto" panose="02000000000000000000" pitchFamily="2" charset="0"/>
                <a:cs typeface="Arial"/>
              </a:rPr>
              <a:t> </a:t>
            </a:r>
            <a:r>
              <a:rPr sz="1800" spc="40" dirty="0">
                <a:solidFill>
                  <a:srgbClr val="231F20"/>
                </a:solidFill>
                <a:latin typeface="Roboto" panose="02000000000000000000" pitchFamily="2" charset="0"/>
                <a:ea typeface="Roboto" panose="02000000000000000000" pitchFamily="2" charset="0"/>
                <a:cs typeface="Arial"/>
              </a:rPr>
              <a:t>which</a:t>
            </a:r>
            <a:r>
              <a:rPr sz="1800" spc="-105" dirty="0">
                <a:solidFill>
                  <a:srgbClr val="231F20"/>
                </a:solidFill>
                <a:latin typeface="Roboto" panose="02000000000000000000" pitchFamily="2" charset="0"/>
                <a:ea typeface="Roboto" panose="02000000000000000000" pitchFamily="2" charset="0"/>
                <a:cs typeface="Arial"/>
              </a:rPr>
              <a:t> </a:t>
            </a:r>
            <a:r>
              <a:rPr sz="1800" spc="15" dirty="0">
                <a:solidFill>
                  <a:srgbClr val="231F20"/>
                </a:solidFill>
                <a:latin typeface="Roboto" panose="02000000000000000000" pitchFamily="2" charset="0"/>
                <a:ea typeface="Roboto" panose="02000000000000000000" pitchFamily="2" charset="0"/>
                <a:cs typeface="Arial"/>
              </a:rPr>
              <a:t>they</a:t>
            </a:r>
            <a:r>
              <a:rPr sz="1800" spc="-105" dirty="0">
                <a:solidFill>
                  <a:srgbClr val="231F20"/>
                </a:solidFill>
                <a:latin typeface="Roboto" panose="02000000000000000000" pitchFamily="2" charset="0"/>
                <a:ea typeface="Roboto" panose="02000000000000000000" pitchFamily="2" charset="0"/>
                <a:cs typeface="Arial"/>
              </a:rPr>
              <a:t> </a:t>
            </a:r>
            <a:r>
              <a:rPr sz="1800" spc="5" dirty="0">
                <a:solidFill>
                  <a:srgbClr val="231F20"/>
                </a:solidFill>
                <a:latin typeface="Roboto" panose="02000000000000000000" pitchFamily="2" charset="0"/>
                <a:ea typeface="Roboto" panose="02000000000000000000" pitchFamily="2" charset="0"/>
                <a:cs typeface="Arial"/>
              </a:rPr>
              <a:t>are</a:t>
            </a:r>
            <a:r>
              <a:rPr sz="1800" spc="-110" dirty="0">
                <a:solidFill>
                  <a:srgbClr val="231F20"/>
                </a:solidFill>
                <a:latin typeface="Roboto" panose="02000000000000000000" pitchFamily="2" charset="0"/>
                <a:ea typeface="Roboto" panose="02000000000000000000" pitchFamily="2" charset="0"/>
                <a:cs typeface="Arial"/>
              </a:rPr>
              <a:t> </a:t>
            </a:r>
            <a:r>
              <a:rPr sz="1800" spc="5" dirty="0">
                <a:solidFill>
                  <a:srgbClr val="231F20"/>
                </a:solidFill>
                <a:latin typeface="Roboto" panose="02000000000000000000" pitchFamily="2" charset="0"/>
                <a:ea typeface="Roboto" panose="02000000000000000000" pitchFamily="2" charset="0"/>
                <a:cs typeface="Arial"/>
              </a:rPr>
              <a:t>built.</a:t>
            </a:r>
            <a:endParaRPr sz="1800" dirty="0">
              <a:latin typeface="Roboto" panose="02000000000000000000" pitchFamily="2" charset="0"/>
              <a:ea typeface="Roboto" panose="02000000000000000000" pitchFamily="2" charset="0"/>
              <a:cs typeface="Arial"/>
            </a:endParaRPr>
          </a:p>
          <a:p>
            <a:pPr marL="12700" marR="219075">
              <a:lnSpc>
                <a:spcPct val="100000"/>
              </a:lnSpc>
              <a:spcBef>
                <a:spcPts val="850"/>
              </a:spcBef>
            </a:pPr>
            <a:r>
              <a:rPr sz="1800" spc="15" dirty="0">
                <a:solidFill>
                  <a:srgbClr val="231F20"/>
                </a:solidFill>
                <a:latin typeface="Roboto" panose="02000000000000000000" pitchFamily="2" charset="0"/>
                <a:ea typeface="Roboto" panose="02000000000000000000" pitchFamily="2" charset="0"/>
                <a:cs typeface="Arial"/>
              </a:rPr>
              <a:t>Our </a:t>
            </a:r>
            <a:r>
              <a:rPr sz="1800" u="sng" spc="10" dirty="0">
                <a:solidFill>
                  <a:srgbClr val="231F20"/>
                </a:solidFill>
                <a:uFill>
                  <a:solidFill>
                    <a:srgbClr val="231F20"/>
                  </a:solidFill>
                </a:uFill>
                <a:latin typeface="Roboto" panose="02000000000000000000" pitchFamily="2" charset="0"/>
                <a:ea typeface="Roboto" panose="02000000000000000000" pitchFamily="2" charset="0"/>
                <a:cs typeface="Arial"/>
              </a:rPr>
              <a:t>Sustainability</a:t>
            </a:r>
            <a:r>
              <a:rPr sz="1800" spc="10" dirty="0">
                <a:solidFill>
                  <a:srgbClr val="231F20"/>
                </a:solidFill>
                <a:latin typeface="Roboto" panose="02000000000000000000" pitchFamily="2" charset="0"/>
                <a:ea typeface="Roboto" panose="02000000000000000000" pitchFamily="2" charset="0"/>
                <a:cs typeface="Arial"/>
              </a:rPr>
              <a:t> </a:t>
            </a:r>
            <a:r>
              <a:rPr sz="1800" spc="35" dirty="0">
                <a:solidFill>
                  <a:srgbClr val="231F20"/>
                </a:solidFill>
                <a:latin typeface="Roboto" panose="02000000000000000000" pitchFamily="2" charset="0"/>
                <a:ea typeface="Roboto" panose="02000000000000000000" pitchFamily="2" charset="0"/>
                <a:cs typeface="Arial"/>
              </a:rPr>
              <a:t>practice </a:t>
            </a:r>
            <a:r>
              <a:rPr sz="1800" spc="5" dirty="0">
                <a:solidFill>
                  <a:srgbClr val="231F20"/>
                </a:solidFill>
                <a:latin typeface="Roboto" panose="02000000000000000000" pitchFamily="2" charset="0"/>
                <a:ea typeface="Roboto" panose="02000000000000000000" pitchFamily="2" charset="0"/>
                <a:cs typeface="Arial"/>
              </a:rPr>
              <a:t>advises </a:t>
            </a:r>
            <a:r>
              <a:rPr sz="1800" spc="-35" dirty="0">
                <a:solidFill>
                  <a:srgbClr val="231F20"/>
                </a:solidFill>
                <a:latin typeface="Roboto" panose="02000000000000000000" pitchFamily="2" charset="0"/>
                <a:ea typeface="Roboto" panose="02000000000000000000" pitchFamily="2" charset="0"/>
                <a:cs typeface="Arial"/>
              </a:rPr>
              <a:t>a  </a:t>
            </a:r>
            <a:r>
              <a:rPr sz="1800" spc="20" dirty="0">
                <a:solidFill>
                  <a:srgbClr val="231F20"/>
                </a:solidFill>
                <a:latin typeface="Roboto" panose="02000000000000000000" pitchFamily="2" charset="0"/>
                <a:ea typeface="Roboto" panose="02000000000000000000" pitchFamily="2" charset="0"/>
                <a:cs typeface="Arial"/>
              </a:rPr>
              <a:t>range</a:t>
            </a:r>
            <a:r>
              <a:rPr sz="1800" spc="-110" dirty="0">
                <a:solidFill>
                  <a:srgbClr val="231F20"/>
                </a:solidFill>
                <a:latin typeface="Roboto" panose="02000000000000000000" pitchFamily="2" charset="0"/>
                <a:ea typeface="Roboto" panose="02000000000000000000" pitchFamily="2" charset="0"/>
                <a:cs typeface="Arial"/>
              </a:rPr>
              <a:t> </a:t>
            </a:r>
            <a:r>
              <a:rPr sz="1800" spc="60" dirty="0">
                <a:solidFill>
                  <a:srgbClr val="231F20"/>
                </a:solidFill>
                <a:latin typeface="Roboto" panose="02000000000000000000" pitchFamily="2" charset="0"/>
                <a:ea typeface="Roboto" panose="02000000000000000000" pitchFamily="2" charset="0"/>
                <a:cs typeface="Arial"/>
              </a:rPr>
              <a:t>of</a:t>
            </a:r>
            <a:r>
              <a:rPr sz="1800" spc="-105" dirty="0">
                <a:solidFill>
                  <a:srgbClr val="231F20"/>
                </a:solidFill>
                <a:latin typeface="Roboto" panose="02000000000000000000" pitchFamily="2" charset="0"/>
                <a:ea typeface="Roboto" panose="02000000000000000000" pitchFamily="2" charset="0"/>
                <a:cs typeface="Arial"/>
              </a:rPr>
              <a:t> </a:t>
            </a:r>
            <a:r>
              <a:rPr sz="1800" spc="20" dirty="0">
                <a:solidFill>
                  <a:srgbClr val="231F20"/>
                </a:solidFill>
                <a:latin typeface="Roboto" panose="02000000000000000000" pitchFamily="2" charset="0"/>
                <a:ea typeface="Roboto" panose="02000000000000000000" pitchFamily="2" charset="0"/>
                <a:cs typeface="Arial"/>
              </a:rPr>
              <a:t>state</a:t>
            </a:r>
            <a:r>
              <a:rPr sz="1800" spc="-105" dirty="0">
                <a:solidFill>
                  <a:srgbClr val="231F20"/>
                </a:solidFill>
                <a:latin typeface="Roboto" panose="02000000000000000000" pitchFamily="2" charset="0"/>
                <a:ea typeface="Roboto" panose="02000000000000000000" pitchFamily="2" charset="0"/>
                <a:cs typeface="Arial"/>
              </a:rPr>
              <a:t> </a:t>
            </a:r>
            <a:r>
              <a:rPr sz="1800" spc="10" dirty="0">
                <a:solidFill>
                  <a:srgbClr val="231F20"/>
                </a:solidFill>
                <a:latin typeface="Roboto" panose="02000000000000000000" pitchFamily="2" charset="0"/>
                <a:ea typeface="Roboto" panose="02000000000000000000" pitchFamily="2" charset="0"/>
                <a:cs typeface="Arial"/>
              </a:rPr>
              <a:t>governments,</a:t>
            </a:r>
            <a:r>
              <a:rPr sz="1800" spc="-110" dirty="0">
                <a:solidFill>
                  <a:srgbClr val="231F20"/>
                </a:solidFill>
                <a:latin typeface="Roboto" panose="02000000000000000000" pitchFamily="2" charset="0"/>
                <a:ea typeface="Roboto" panose="02000000000000000000" pitchFamily="2" charset="0"/>
                <a:cs typeface="Arial"/>
              </a:rPr>
              <a:t> </a:t>
            </a:r>
            <a:r>
              <a:rPr sz="1800" spc="15" dirty="0">
                <a:solidFill>
                  <a:srgbClr val="231F20"/>
                </a:solidFill>
                <a:latin typeface="Roboto" panose="02000000000000000000" pitchFamily="2" charset="0"/>
                <a:ea typeface="Roboto" panose="02000000000000000000" pitchFamily="2" charset="0"/>
                <a:cs typeface="Arial"/>
              </a:rPr>
              <a:t>local</a:t>
            </a:r>
            <a:r>
              <a:rPr sz="1800" spc="-105" dirty="0">
                <a:solidFill>
                  <a:srgbClr val="231F20"/>
                </a:solidFill>
                <a:latin typeface="Roboto" panose="02000000000000000000" pitchFamily="2" charset="0"/>
                <a:ea typeface="Roboto" panose="02000000000000000000" pitchFamily="2" charset="0"/>
                <a:cs typeface="Arial"/>
              </a:rPr>
              <a:t> </a:t>
            </a:r>
            <a:r>
              <a:rPr sz="1800" spc="25" dirty="0">
                <a:solidFill>
                  <a:srgbClr val="231F20"/>
                </a:solidFill>
                <a:latin typeface="Roboto" panose="02000000000000000000" pitchFamily="2" charset="0"/>
                <a:ea typeface="Roboto" panose="02000000000000000000" pitchFamily="2" charset="0"/>
                <a:cs typeface="Arial"/>
              </a:rPr>
              <a:t>council</a:t>
            </a:r>
            <a:endParaRPr sz="1800" dirty="0">
              <a:latin typeface="Roboto" panose="02000000000000000000" pitchFamily="2" charset="0"/>
              <a:ea typeface="Roboto" panose="02000000000000000000" pitchFamily="2" charset="0"/>
              <a:cs typeface="Arial"/>
            </a:endParaRPr>
          </a:p>
          <a:p>
            <a:pPr marL="12700" marR="38735">
              <a:lnSpc>
                <a:spcPct val="100000"/>
              </a:lnSpc>
            </a:pPr>
            <a:r>
              <a:rPr sz="1800" spc="15" dirty="0">
                <a:solidFill>
                  <a:srgbClr val="231F20"/>
                </a:solidFill>
                <a:latin typeface="Roboto" panose="02000000000000000000" pitchFamily="2" charset="0"/>
                <a:ea typeface="Roboto" panose="02000000000000000000" pitchFamily="2" charset="0"/>
                <a:cs typeface="Arial"/>
              </a:rPr>
              <a:t>authorities</a:t>
            </a:r>
            <a:r>
              <a:rPr sz="1800" spc="-110" dirty="0">
                <a:solidFill>
                  <a:srgbClr val="231F20"/>
                </a:solidFill>
                <a:latin typeface="Roboto" panose="02000000000000000000" pitchFamily="2" charset="0"/>
                <a:ea typeface="Roboto" panose="02000000000000000000" pitchFamily="2" charset="0"/>
                <a:cs typeface="Arial"/>
              </a:rPr>
              <a:t> </a:t>
            </a:r>
            <a:r>
              <a:rPr sz="1800" spc="15" dirty="0">
                <a:solidFill>
                  <a:srgbClr val="231F20"/>
                </a:solidFill>
                <a:latin typeface="Roboto" panose="02000000000000000000" pitchFamily="2" charset="0"/>
                <a:ea typeface="Roboto" panose="02000000000000000000" pitchFamily="2" charset="0"/>
                <a:cs typeface="Arial"/>
              </a:rPr>
              <a:t>and</a:t>
            </a:r>
            <a:r>
              <a:rPr sz="1800" spc="-105" dirty="0">
                <a:solidFill>
                  <a:srgbClr val="231F20"/>
                </a:solidFill>
                <a:latin typeface="Roboto" panose="02000000000000000000" pitchFamily="2" charset="0"/>
                <a:ea typeface="Roboto" panose="02000000000000000000" pitchFamily="2" charset="0"/>
                <a:cs typeface="Arial"/>
              </a:rPr>
              <a:t> </a:t>
            </a:r>
            <a:r>
              <a:rPr sz="1800" dirty="0">
                <a:solidFill>
                  <a:srgbClr val="231F20"/>
                </a:solidFill>
                <a:latin typeface="Roboto" panose="02000000000000000000" pitchFamily="2" charset="0"/>
                <a:ea typeface="Roboto" panose="02000000000000000000" pitchFamily="2" charset="0"/>
                <a:cs typeface="Arial"/>
              </a:rPr>
              <a:t>businesses</a:t>
            </a:r>
            <a:r>
              <a:rPr sz="1800" spc="-110" dirty="0">
                <a:solidFill>
                  <a:srgbClr val="231F20"/>
                </a:solidFill>
                <a:latin typeface="Roboto" panose="02000000000000000000" pitchFamily="2" charset="0"/>
                <a:ea typeface="Roboto" panose="02000000000000000000" pitchFamily="2" charset="0"/>
                <a:cs typeface="Arial"/>
              </a:rPr>
              <a:t> </a:t>
            </a:r>
            <a:r>
              <a:rPr sz="1800" spc="15" dirty="0">
                <a:solidFill>
                  <a:srgbClr val="231F20"/>
                </a:solidFill>
                <a:latin typeface="Roboto" panose="02000000000000000000" pitchFamily="2" charset="0"/>
                <a:ea typeface="Roboto" panose="02000000000000000000" pitchFamily="2" charset="0"/>
                <a:cs typeface="Arial"/>
              </a:rPr>
              <a:t>across</a:t>
            </a:r>
            <a:r>
              <a:rPr sz="1800" spc="-105" dirty="0">
                <a:solidFill>
                  <a:srgbClr val="231F20"/>
                </a:solidFill>
                <a:latin typeface="Roboto" panose="02000000000000000000" pitchFamily="2" charset="0"/>
                <a:ea typeface="Roboto" panose="02000000000000000000" pitchFamily="2" charset="0"/>
                <a:cs typeface="Arial"/>
              </a:rPr>
              <a:t> </a:t>
            </a:r>
            <a:r>
              <a:rPr sz="1800" spc="-35" dirty="0">
                <a:solidFill>
                  <a:srgbClr val="231F20"/>
                </a:solidFill>
                <a:latin typeface="Roboto" panose="02000000000000000000" pitchFamily="2" charset="0"/>
                <a:ea typeface="Roboto" panose="02000000000000000000" pitchFamily="2" charset="0"/>
                <a:cs typeface="Arial"/>
              </a:rPr>
              <a:t>a</a:t>
            </a:r>
            <a:r>
              <a:rPr sz="1800" spc="-105" dirty="0">
                <a:solidFill>
                  <a:srgbClr val="231F20"/>
                </a:solidFill>
                <a:latin typeface="Roboto" panose="02000000000000000000" pitchFamily="2" charset="0"/>
                <a:ea typeface="Roboto" panose="02000000000000000000" pitchFamily="2" charset="0"/>
                <a:cs typeface="Arial"/>
              </a:rPr>
              <a:t> </a:t>
            </a:r>
            <a:r>
              <a:rPr sz="1800" spc="20" dirty="0">
                <a:solidFill>
                  <a:srgbClr val="231F20"/>
                </a:solidFill>
                <a:latin typeface="Roboto" panose="02000000000000000000" pitchFamily="2" charset="0"/>
                <a:ea typeface="Roboto" panose="02000000000000000000" pitchFamily="2" charset="0"/>
                <a:cs typeface="Arial"/>
              </a:rPr>
              <a:t>variety  </a:t>
            </a:r>
            <a:r>
              <a:rPr sz="1800" spc="60" dirty="0">
                <a:solidFill>
                  <a:srgbClr val="231F20"/>
                </a:solidFill>
                <a:latin typeface="Roboto" panose="02000000000000000000" pitchFamily="2" charset="0"/>
                <a:ea typeface="Roboto" panose="02000000000000000000" pitchFamily="2" charset="0"/>
                <a:cs typeface="Arial"/>
              </a:rPr>
              <a:t>of </a:t>
            </a:r>
            <a:r>
              <a:rPr sz="1800" spc="25" dirty="0">
                <a:solidFill>
                  <a:srgbClr val="231F20"/>
                </a:solidFill>
                <a:latin typeface="Roboto" panose="02000000000000000000" pitchFamily="2" charset="0"/>
                <a:ea typeface="Roboto" panose="02000000000000000000" pitchFamily="2" charset="0"/>
                <a:cs typeface="Arial"/>
              </a:rPr>
              <a:t>sectors </a:t>
            </a:r>
            <a:r>
              <a:rPr sz="1800" spc="-10" dirty="0">
                <a:solidFill>
                  <a:srgbClr val="231F20"/>
                </a:solidFill>
                <a:latin typeface="Roboto" panose="02000000000000000000" pitchFamily="2" charset="0"/>
                <a:ea typeface="Roboto" panose="02000000000000000000" pitchFamily="2" charset="0"/>
                <a:cs typeface="Arial"/>
              </a:rPr>
              <a:t>in </a:t>
            </a:r>
            <a:r>
              <a:rPr lang="en-US" sz="1800" spc="10" dirty="0">
                <a:solidFill>
                  <a:srgbClr val="231F20"/>
                </a:solidFill>
                <a:latin typeface="Roboto" panose="02000000000000000000" pitchFamily="2" charset="0"/>
                <a:ea typeface="Roboto" panose="02000000000000000000" pitchFamily="2" charset="0"/>
                <a:cs typeface="Arial"/>
              </a:rPr>
              <a:t>India</a:t>
            </a:r>
            <a:r>
              <a:rPr sz="1800" spc="10" dirty="0">
                <a:solidFill>
                  <a:srgbClr val="231F20"/>
                </a:solidFill>
                <a:latin typeface="Roboto" panose="02000000000000000000" pitchFamily="2" charset="0"/>
                <a:ea typeface="Roboto" panose="02000000000000000000" pitchFamily="2" charset="0"/>
                <a:cs typeface="Arial"/>
              </a:rPr>
              <a:t> </a:t>
            </a:r>
            <a:r>
              <a:rPr sz="1800" spc="15" dirty="0">
                <a:solidFill>
                  <a:srgbClr val="231F20"/>
                </a:solidFill>
                <a:latin typeface="Roboto" panose="02000000000000000000" pitchFamily="2" charset="0"/>
                <a:ea typeface="Roboto" panose="02000000000000000000" pitchFamily="2" charset="0"/>
                <a:cs typeface="Arial"/>
              </a:rPr>
              <a:t>on </a:t>
            </a:r>
            <a:r>
              <a:rPr sz="1800" spc="35" dirty="0">
                <a:solidFill>
                  <a:srgbClr val="231F20"/>
                </a:solidFill>
                <a:latin typeface="Roboto" panose="02000000000000000000" pitchFamily="2" charset="0"/>
                <a:ea typeface="Roboto" panose="02000000000000000000" pitchFamily="2" charset="0"/>
                <a:cs typeface="Arial"/>
              </a:rPr>
              <a:t>frameworks </a:t>
            </a:r>
            <a:r>
              <a:rPr sz="1800" spc="15" dirty="0">
                <a:solidFill>
                  <a:srgbClr val="231F20"/>
                </a:solidFill>
                <a:latin typeface="Roboto" panose="02000000000000000000" pitchFamily="2" charset="0"/>
                <a:ea typeface="Roboto" panose="02000000000000000000" pitchFamily="2" charset="0"/>
                <a:cs typeface="Arial"/>
              </a:rPr>
              <a:t>and  </a:t>
            </a:r>
            <a:r>
              <a:rPr sz="1800" spc="20" dirty="0">
                <a:solidFill>
                  <a:srgbClr val="231F20"/>
                </a:solidFill>
                <a:latin typeface="Roboto" panose="02000000000000000000" pitchFamily="2" charset="0"/>
                <a:ea typeface="Roboto" panose="02000000000000000000" pitchFamily="2" charset="0"/>
                <a:cs typeface="Arial"/>
              </a:rPr>
              <a:t>processes </a:t>
            </a:r>
            <a:r>
              <a:rPr sz="1800" spc="45" dirty="0">
                <a:solidFill>
                  <a:srgbClr val="231F20"/>
                </a:solidFill>
                <a:latin typeface="Roboto" panose="02000000000000000000" pitchFamily="2" charset="0"/>
                <a:ea typeface="Roboto" panose="02000000000000000000" pitchFamily="2" charset="0"/>
                <a:cs typeface="Arial"/>
              </a:rPr>
              <a:t>to </a:t>
            </a:r>
            <a:r>
              <a:rPr sz="1800" spc="30" dirty="0">
                <a:solidFill>
                  <a:srgbClr val="231F20"/>
                </a:solidFill>
                <a:latin typeface="Roboto" panose="02000000000000000000" pitchFamily="2" charset="0"/>
                <a:ea typeface="Roboto" panose="02000000000000000000" pitchFamily="2" charset="0"/>
                <a:cs typeface="Arial"/>
              </a:rPr>
              <a:t>reduce </a:t>
            </a:r>
            <a:r>
              <a:rPr sz="1800" spc="25" dirty="0">
                <a:solidFill>
                  <a:srgbClr val="231F20"/>
                </a:solidFill>
                <a:latin typeface="Roboto" panose="02000000000000000000" pitchFamily="2" charset="0"/>
                <a:ea typeface="Roboto" panose="02000000000000000000" pitchFamily="2" charset="0"/>
                <a:cs typeface="Arial"/>
              </a:rPr>
              <a:t>their </a:t>
            </a:r>
            <a:r>
              <a:rPr sz="1800" spc="15" dirty="0">
                <a:solidFill>
                  <a:srgbClr val="231F20"/>
                </a:solidFill>
                <a:latin typeface="Roboto" panose="02000000000000000000" pitchFamily="2" charset="0"/>
                <a:ea typeface="Roboto" panose="02000000000000000000" pitchFamily="2" charset="0"/>
                <a:cs typeface="Arial"/>
              </a:rPr>
              <a:t>environmental  </a:t>
            </a:r>
            <a:r>
              <a:rPr sz="1800" spc="40" dirty="0">
                <a:solidFill>
                  <a:srgbClr val="231F20"/>
                </a:solidFill>
                <a:latin typeface="Roboto" panose="02000000000000000000" pitchFamily="2" charset="0"/>
                <a:ea typeface="Roboto" panose="02000000000000000000" pitchFamily="2" charset="0"/>
                <a:cs typeface="Arial"/>
              </a:rPr>
              <a:t>impact</a:t>
            </a:r>
            <a:r>
              <a:rPr sz="1800" spc="-110" dirty="0">
                <a:solidFill>
                  <a:srgbClr val="231F20"/>
                </a:solidFill>
                <a:latin typeface="Roboto" panose="02000000000000000000" pitchFamily="2" charset="0"/>
                <a:ea typeface="Roboto" panose="02000000000000000000" pitchFamily="2" charset="0"/>
                <a:cs typeface="Arial"/>
              </a:rPr>
              <a:t> </a:t>
            </a:r>
            <a:r>
              <a:rPr sz="1800" spc="15" dirty="0">
                <a:solidFill>
                  <a:srgbClr val="231F20"/>
                </a:solidFill>
                <a:latin typeface="Roboto" panose="02000000000000000000" pitchFamily="2" charset="0"/>
                <a:ea typeface="Roboto" panose="02000000000000000000" pitchFamily="2" charset="0"/>
                <a:cs typeface="Arial"/>
              </a:rPr>
              <a:t>and</a:t>
            </a:r>
            <a:r>
              <a:rPr sz="1800" spc="-110" dirty="0">
                <a:solidFill>
                  <a:srgbClr val="231F20"/>
                </a:solidFill>
                <a:latin typeface="Roboto" panose="02000000000000000000" pitchFamily="2" charset="0"/>
                <a:ea typeface="Roboto" panose="02000000000000000000" pitchFamily="2" charset="0"/>
                <a:cs typeface="Arial"/>
              </a:rPr>
              <a:t> </a:t>
            </a:r>
            <a:r>
              <a:rPr sz="1800" spc="10" dirty="0">
                <a:solidFill>
                  <a:srgbClr val="231F20"/>
                </a:solidFill>
                <a:latin typeface="Roboto" panose="02000000000000000000" pitchFamily="2" charset="0"/>
                <a:ea typeface="Roboto" panose="02000000000000000000" pitchFamily="2" charset="0"/>
                <a:cs typeface="Arial"/>
              </a:rPr>
              <a:t>manage</a:t>
            </a:r>
            <a:r>
              <a:rPr sz="1800" spc="-105" dirty="0">
                <a:solidFill>
                  <a:srgbClr val="231F20"/>
                </a:solidFill>
                <a:latin typeface="Roboto" panose="02000000000000000000" pitchFamily="2" charset="0"/>
                <a:ea typeface="Roboto" panose="02000000000000000000" pitchFamily="2" charset="0"/>
                <a:cs typeface="Arial"/>
              </a:rPr>
              <a:t> </a:t>
            </a:r>
            <a:r>
              <a:rPr sz="1800" spc="25" dirty="0">
                <a:solidFill>
                  <a:srgbClr val="231F20"/>
                </a:solidFill>
                <a:latin typeface="Roboto" panose="02000000000000000000" pitchFamily="2" charset="0"/>
                <a:ea typeface="Roboto" panose="02000000000000000000" pitchFamily="2" charset="0"/>
                <a:cs typeface="Arial"/>
              </a:rPr>
              <a:t>the</a:t>
            </a:r>
            <a:r>
              <a:rPr sz="1800" spc="-110" dirty="0">
                <a:solidFill>
                  <a:srgbClr val="231F20"/>
                </a:solidFill>
                <a:latin typeface="Roboto" panose="02000000000000000000" pitchFamily="2" charset="0"/>
                <a:ea typeface="Roboto" panose="02000000000000000000" pitchFamily="2" charset="0"/>
                <a:cs typeface="Arial"/>
              </a:rPr>
              <a:t> </a:t>
            </a:r>
            <a:r>
              <a:rPr sz="1800" spc="30" dirty="0">
                <a:solidFill>
                  <a:srgbClr val="231F20"/>
                </a:solidFill>
                <a:latin typeface="Roboto" panose="02000000000000000000" pitchFamily="2" charset="0"/>
                <a:ea typeface="Roboto" panose="02000000000000000000" pitchFamily="2" charset="0"/>
                <a:cs typeface="Arial"/>
              </a:rPr>
              <a:t>impacts</a:t>
            </a:r>
            <a:r>
              <a:rPr sz="1800" spc="-105" dirty="0">
                <a:solidFill>
                  <a:srgbClr val="231F20"/>
                </a:solidFill>
                <a:latin typeface="Roboto" panose="02000000000000000000" pitchFamily="2" charset="0"/>
                <a:ea typeface="Roboto" panose="02000000000000000000" pitchFamily="2" charset="0"/>
                <a:cs typeface="Arial"/>
              </a:rPr>
              <a:t> </a:t>
            </a:r>
            <a:r>
              <a:rPr sz="1800" spc="60" dirty="0">
                <a:solidFill>
                  <a:srgbClr val="231F20"/>
                </a:solidFill>
                <a:latin typeface="Roboto" panose="02000000000000000000" pitchFamily="2" charset="0"/>
                <a:ea typeface="Roboto" panose="02000000000000000000" pitchFamily="2" charset="0"/>
                <a:cs typeface="Arial"/>
              </a:rPr>
              <a:t>of</a:t>
            </a:r>
            <a:r>
              <a:rPr sz="1800" spc="-110" dirty="0">
                <a:solidFill>
                  <a:srgbClr val="231F20"/>
                </a:solidFill>
                <a:latin typeface="Roboto" panose="02000000000000000000" pitchFamily="2" charset="0"/>
                <a:ea typeface="Roboto" panose="02000000000000000000" pitchFamily="2" charset="0"/>
                <a:cs typeface="Arial"/>
              </a:rPr>
              <a:t> </a:t>
            </a:r>
            <a:r>
              <a:rPr sz="1800" spc="5" dirty="0">
                <a:solidFill>
                  <a:srgbClr val="231F20"/>
                </a:solidFill>
                <a:latin typeface="Roboto" panose="02000000000000000000" pitchFamily="2" charset="0"/>
                <a:ea typeface="Roboto" panose="02000000000000000000" pitchFamily="2" charset="0"/>
                <a:cs typeface="Arial"/>
              </a:rPr>
              <a:t>Climate  </a:t>
            </a:r>
            <a:r>
              <a:rPr sz="1800" spc="-15" dirty="0">
                <a:solidFill>
                  <a:srgbClr val="231F20"/>
                </a:solidFill>
                <a:latin typeface="Roboto" panose="02000000000000000000" pitchFamily="2" charset="0"/>
                <a:ea typeface="Roboto" panose="02000000000000000000" pitchFamily="2" charset="0"/>
                <a:cs typeface="Arial"/>
              </a:rPr>
              <a:t>Change.</a:t>
            </a:r>
            <a:endParaRPr sz="1800" dirty="0">
              <a:latin typeface="Roboto" panose="02000000000000000000" pitchFamily="2" charset="0"/>
              <a:ea typeface="Roboto" panose="02000000000000000000" pitchFamily="2" charset="0"/>
              <a:cs typeface="Arial"/>
            </a:endParaRPr>
          </a:p>
          <a:p>
            <a:pPr marL="12700" marR="6350">
              <a:lnSpc>
                <a:spcPct val="100000"/>
              </a:lnSpc>
              <a:spcBef>
                <a:spcPts val="850"/>
              </a:spcBef>
            </a:pPr>
            <a:r>
              <a:rPr sz="1800" spc="15" dirty="0">
                <a:solidFill>
                  <a:srgbClr val="231F20"/>
                </a:solidFill>
                <a:latin typeface="Roboto" panose="02000000000000000000" pitchFamily="2" charset="0"/>
                <a:ea typeface="Roboto" panose="02000000000000000000" pitchFamily="2" charset="0"/>
                <a:cs typeface="Arial"/>
              </a:rPr>
              <a:t>Our </a:t>
            </a:r>
            <a:r>
              <a:rPr sz="1800" u="sng" spc="15" dirty="0">
                <a:solidFill>
                  <a:srgbClr val="231F20"/>
                </a:solidFill>
                <a:uFill>
                  <a:solidFill>
                    <a:srgbClr val="231F20"/>
                  </a:solidFill>
                </a:uFill>
                <a:latin typeface="Roboto" panose="02000000000000000000" pitchFamily="2" charset="0"/>
                <a:ea typeface="Roboto" panose="02000000000000000000" pitchFamily="2" charset="0"/>
                <a:cs typeface="Arial"/>
              </a:rPr>
              <a:t>Collective</a:t>
            </a:r>
            <a:r>
              <a:rPr sz="1800" spc="15" dirty="0">
                <a:solidFill>
                  <a:srgbClr val="231F20"/>
                </a:solidFill>
                <a:latin typeface="Roboto" panose="02000000000000000000" pitchFamily="2" charset="0"/>
                <a:ea typeface="Roboto" panose="02000000000000000000" pitchFamily="2" charset="0"/>
                <a:cs typeface="Arial"/>
              </a:rPr>
              <a:t> </a:t>
            </a:r>
            <a:r>
              <a:rPr sz="1800" spc="30" dirty="0">
                <a:solidFill>
                  <a:srgbClr val="231F20"/>
                </a:solidFill>
                <a:latin typeface="Roboto" panose="02000000000000000000" pitchFamily="2" charset="0"/>
                <a:ea typeface="Roboto" panose="02000000000000000000" pitchFamily="2" charset="0"/>
                <a:cs typeface="Arial"/>
              </a:rPr>
              <a:t>workshare </a:t>
            </a:r>
            <a:r>
              <a:rPr sz="1800" spc="10" dirty="0">
                <a:solidFill>
                  <a:srgbClr val="231F20"/>
                </a:solidFill>
                <a:latin typeface="Roboto" panose="02000000000000000000" pitchFamily="2" charset="0"/>
                <a:ea typeface="Roboto" panose="02000000000000000000" pitchFamily="2" charset="0"/>
                <a:cs typeface="Arial"/>
              </a:rPr>
              <a:t>spaces </a:t>
            </a:r>
            <a:r>
              <a:rPr sz="1800" dirty="0">
                <a:solidFill>
                  <a:srgbClr val="231F20"/>
                </a:solidFill>
                <a:latin typeface="Roboto" panose="02000000000000000000" pitchFamily="2" charset="0"/>
                <a:ea typeface="Roboto" panose="02000000000000000000" pitchFamily="2" charset="0"/>
                <a:cs typeface="Arial"/>
              </a:rPr>
              <a:t>aim </a:t>
            </a:r>
            <a:r>
              <a:rPr sz="1800" spc="45" dirty="0">
                <a:solidFill>
                  <a:srgbClr val="231F20"/>
                </a:solidFill>
                <a:latin typeface="Roboto" panose="02000000000000000000" pitchFamily="2" charset="0"/>
                <a:ea typeface="Roboto" panose="02000000000000000000" pitchFamily="2" charset="0"/>
                <a:cs typeface="Arial"/>
              </a:rPr>
              <a:t>to  </a:t>
            </a:r>
            <a:r>
              <a:rPr sz="1800" spc="40" dirty="0">
                <a:solidFill>
                  <a:srgbClr val="231F20"/>
                </a:solidFill>
                <a:latin typeface="Roboto" panose="02000000000000000000" pitchFamily="2" charset="0"/>
                <a:ea typeface="Roboto" panose="02000000000000000000" pitchFamily="2" charset="0"/>
                <a:cs typeface="Arial"/>
              </a:rPr>
              <a:t>foster </a:t>
            </a:r>
            <a:r>
              <a:rPr sz="1800" spc="-35" dirty="0">
                <a:solidFill>
                  <a:srgbClr val="231F20"/>
                </a:solidFill>
                <a:latin typeface="Roboto" panose="02000000000000000000" pitchFamily="2" charset="0"/>
                <a:ea typeface="Roboto" panose="02000000000000000000" pitchFamily="2" charset="0"/>
                <a:cs typeface="Arial"/>
              </a:rPr>
              <a:t>a </a:t>
            </a:r>
            <a:r>
              <a:rPr sz="1800" spc="25" dirty="0">
                <a:solidFill>
                  <a:srgbClr val="231F20"/>
                </a:solidFill>
                <a:latin typeface="Roboto" panose="02000000000000000000" pitchFamily="2" charset="0"/>
                <a:ea typeface="Roboto" panose="02000000000000000000" pitchFamily="2" charset="0"/>
                <a:cs typeface="Arial"/>
              </a:rPr>
              <a:t>culture </a:t>
            </a:r>
            <a:r>
              <a:rPr sz="1800" spc="60" dirty="0">
                <a:solidFill>
                  <a:srgbClr val="231F20"/>
                </a:solidFill>
                <a:latin typeface="Roboto" panose="02000000000000000000" pitchFamily="2" charset="0"/>
                <a:ea typeface="Roboto" panose="02000000000000000000" pitchFamily="2" charset="0"/>
                <a:cs typeface="Arial"/>
              </a:rPr>
              <a:t>of </a:t>
            </a:r>
            <a:r>
              <a:rPr sz="1800" spc="15" dirty="0">
                <a:solidFill>
                  <a:srgbClr val="231F20"/>
                </a:solidFill>
                <a:latin typeface="Roboto" panose="02000000000000000000" pitchFamily="2" charset="0"/>
                <a:ea typeface="Roboto" panose="02000000000000000000" pitchFamily="2" charset="0"/>
                <a:cs typeface="Arial"/>
              </a:rPr>
              <a:t>collaboration, </a:t>
            </a:r>
            <a:r>
              <a:rPr sz="1800" spc="10" dirty="0">
                <a:solidFill>
                  <a:srgbClr val="231F20"/>
                </a:solidFill>
                <a:latin typeface="Roboto" panose="02000000000000000000" pitchFamily="2" charset="0"/>
                <a:ea typeface="Roboto" panose="02000000000000000000" pitchFamily="2" charset="0"/>
                <a:cs typeface="Arial"/>
              </a:rPr>
              <a:t>learning  </a:t>
            </a:r>
            <a:r>
              <a:rPr sz="1800" spc="15" dirty="0">
                <a:solidFill>
                  <a:srgbClr val="231F20"/>
                </a:solidFill>
                <a:latin typeface="Roboto" panose="02000000000000000000" pitchFamily="2" charset="0"/>
                <a:ea typeface="Roboto" panose="02000000000000000000" pitchFamily="2" charset="0"/>
                <a:cs typeface="Arial"/>
              </a:rPr>
              <a:t>and</a:t>
            </a:r>
            <a:r>
              <a:rPr sz="1800" spc="-114" dirty="0">
                <a:solidFill>
                  <a:srgbClr val="231F20"/>
                </a:solidFill>
                <a:latin typeface="Roboto" panose="02000000000000000000" pitchFamily="2" charset="0"/>
                <a:ea typeface="Roboto" panose="02000000000000000000" pitchFamily="2" charset="0"/>
                <a:cs typeface="Arial"/>
              </a:rPr>
              <a:t> </a:t>
            </a:r>
            <a:r>
              <a:rPr sz="1800" spc="15" dirty="0">
                <a:solidFill>
                  <a:srgbClr val="231F20"/>
                </a:solidFill>
                <a:latin typeface="Roboto" panose="02000000000000000000" pitchFamily="2" charset="0"/>
                <a:ea typeface="Roboto" panose="02000000000000000000" pitchFamily="2" charset="0"/>
                <a:cs typeface="Arial"/>
              </a:rPr>
              <a:t>mutual</a:t>
            </a:r>
            <a:r>
              <a:rPr sz="1800" spc="-114" dirty="0">
                <a:solidFill>
                  <a:srgbClr val="231F20"/>
                </a:solidFill>
                <a:latin typeface="Roboto" panose="02000000000000000000" pitchFamily="2" charset="0"/>
                <a:ea typeface="Roboto" panose="02000000000000000000" pitchFamily="2" charset="0"/>
                <a:cs typeface="Arial"/>
              </a:rPr>
              <a:t> </a:t>
            </a:r>
            <a:r>
              <a:rPr sz="1800" spc="15" dirty="0">
                <a:solidFill>
                  <a:srgbClr val="231F20"/>
                </a:solidFill>
                <a:latin typeface="Roboto" panose="02000000000000000000" pitchFamily="2" charset="0"/>
                <a:ea typeface="Roboto" panose="02000000000000000000" pitchFamily="2" charset="0"/>
                <a:cs typeface="Arial"/>
              </a:rPr>
              <a:t>success</a:t>
            </a:r>
            <a:r>
              <a:rPr sz="1800" spc="-114" dirty="0">
                <a:solidFill>
                  <a:srgbClr val="231F20"/>
                </a:solidFill>
                <a:latin typeface="Roboto" panose="02000000000000000000" pitchFamily="2" charset="0"/>
                <a:ea typeface="Roboto" panose="02000000000000000000" pitchFamily="2" charset="0"/>
                <a:cs typeface="Arial"/>
              </a:rPr>
              <a:t> </a:t>
            </a:r>
            <a:r>
              <a:rPr sz="1800" spc="60" dirty="0">
                <a:solidFill>
                  <a:srgbClr val="231F20"/>
                </a:solidFill>
                <a:latin typeface="Roboto" panose="02000000000000000000" pitchFamily="2" charset="0"/>
                <a:ea typeface="Roboto" panose="02000000000000000000" pitchFamily="2" charset="0"/>
                <a:cs typeface="Arial"/>
              </a:rPr>
              <a:t>for</a:t>
            </a:r>
            <a:r>
              <a:rPr sz="1800" spc="-114" dirty="0">
                <a:solidFill>
                  <a:srgbClr val="231F20"/>
                </a:solidFill>
                <a:latin typeface="Roboto" panose="02000000000000000000" pitchFamily="2" charset="0"/>
                <a:ea typeface="Roboto" panose="02000000000000000000" pitchFamily="2" charset="0"/>
                <a:cs typeface="Arial"/>
              </a:rPr>
              <a:t> </a:t>
            </a:r>
            <a:r>
              <a:rPr sz="1800" spc="10" dirty="0">
                <a:solidFill>
                  <a:srgbClr val="231F20"/>
                </a:solidFill>
                <a:latin typeface="Roboto" panose="02000000000000000000" pitchFamily="2" charset="0"/>
                <a:ea typeface="Roboto" panose="02000000000000000000" pitchFamily="2" charset="0"/>
                <a:cs typeface="Arial"/>
              </a:rPr>
              <a:t>sustainably</a:t>
            </a:r>
            <a:r>
              <a:rPr sz="1800" spc="-110" dirty="0">
                <a:solidFill>
                  <a:srgbClr val="231F20"/>
                </a:solidFill>
                <a:latin typeface="Roboto" panose="02000000000000000000" pitchFamily="2" charset="0"/>
                <a:ea typeface="Roboto" panose="02000000000000000000" pitchFamily="2" charset="0"/>
                <a:cs typeface="Arial"/>
              </a:rPr>
              <a:t> </a:t>
            </a:r>
            <a:r>
              <a:rPr sz="1800" spc="30" dirty="0">
                <a:solidFill>
                  <a:srgbClr val="231F20"/>
                </a:solidFill>
                <a:latin typeface="Roboto" panose="02000000000000000000" pitchFamily="2" charset="0"/>
                <a:ea typeface="Roboto" panose="02000000000000000000" pitchFamily="2" charset="0"/>
                <a:cs typeface="Arial"/>
              </a:rPr>
              <a:t>minded  </a:t>
            </a:r>
            <a:r>
              <a:rPr sz="1800" dirty="0">
                <a:solidFill>
                  <a:srgbClr val="231F20"/>
                </a:solidFill>
                <a:latin typeface="Roboto" panose="02000000000000000000" pitchFamily="2" charset="0"/>
                <a:ea typeface="Roboto" panose="02000000000000000000" pitchFamily="2" charset="0"/>
                <a:cs typeface="Arial"/>
              </a:rPr>
              <a:t>businesses </a:t>
            </a:r>
            <a:r>
              <a:rPr sz="1800" spc="15" dirty="0">
                <a:solidFill>
                  <a:srgbClr val="231F20"/>
                </a:solidFill>
                <a:latin typeface="Roboto" panose="02000000000000000000" pitchFamily="2" charset="0"/>
                <a:ea typeface="Roboto" panose="02000000000000000000" pitchFamily="2" charset="0"/>
                <a:cs typeface="Arial"/>
              </a:rPr>
              <a:t>seeking </a:t>
            </a:r>
            <a:r>
              <a:rPr sz="1800" spc="45" dirty="0">
                <a:solidFill>
                  <a:srgbClr val="231F20"/>
                </a:solidFill>
                <a:latin typeface="Roboto" panose="02000000000000000000" pitchFamily="2" charset="0"/>
                <a:ea typeface="Roboto" panose="02000000000000000000" pitchFamily="2" charset="0"/>
                <a:cs typeface="Arial"/>
              </a:rPr>
              <a:t>to </a:t>
            </a:r>
            <a:r>
              <a:rPr sz="1800" spc="20" dirty="0">
                <a:solidFill>
                  <a:srgbClr val="231F20"/>
                </a:solidFill>
                <a:latin typeface="Roboto" panose="02000000000000000000" pitchFamily="2" charset="0"/>
                <a:ea typeface="Roboto" panose="02000000000000000000" pitchFamily="2" charset="0"/>
                <a:cs typeface="Arial"/>
              </a:rPr>
              <a:t>create </a:t>
            </a:r>
            <a:r>
              <a:rPr sz="1800" spc="50" dirty="0">
                <a:solidFill>
                  <a:srgbClr val="231F20"/>
                </a:solidFill>
                <a:latin typeface="Roboto" panose="02000000000000000000" pitchFamily="2" charset="0"/>
                <a:ea typeface="Roboto" panose="02000000000000000000" pitchFamily="2" charset="0"/>
                <a:cs typeface="Arial"/>
              </a:rPr>
              <a:t>better  </a:t>
            </a:r>
            <a:r>
              <a:rPr sz="1800" spc="30" dirty="0">
                <a:solidFill>
                  <a:srgbClr val="231F20"/>
                </a:solidFill>
                <a:latin typeface="Roboto" panose="02000000000000000000" pitchFamily="2" charset="0"/>
                <a:ea typeface="Roboto" panose="02000000000000000000" pitchFamily="2" charset="0"/>
                <a:cs typeface="Arial"/>
              </a:rPr>
              <a:t>products, </a:t>
            </a:r>
            <a:r>
              <a:rPr sz="1800" spc="5" dirty="0">
                <a:solidFill>
                  <a:srgbClr val="231F20"/>
                </a:solidFill>
                <a:latin typeface="Roboto" panose="02000000000000000000" pitchFamily="2" charset="0"/>
                <a:ea typeface="Roboto" panose="02000000000000000000" pitchFamily="2" charset="0"/>
                <a:cs typeface="Arial"/>
              </a:rPr>
              <a:t>services, systems </a:t>
            </a:r>
            <a:r>
              <a:rPr sz="1800" spc="15" dirty="0">
                <a:solidFill>
                  <a:srgbClr val="231F20"/>
                </a:solidFill>
                <a:latin typeface="Roboto" panose="02000000000000000000" pitchFamily="2" charset="0"/>
                <a:ea typeface="Roboto" panose="02000000000000000000" pitchFamily="2" charset="0"/>
                <a:cs typeface="Arial"/>
              </a:rPr>
              <a:t>and buildings  </a:t>
            </a:r>
            <a:r>
              <a:rPr sz="1800" spc="60" dirty="0">
                <a:solidFill>
                  <a:srgbClr val="231F20"/>
                </a:solidFill>
                <a:latin typeface="Roboto" panose="02000000000000000000" pitchFamily="2" charset="0"/>
                <a:ea typeface="Roboto" panose="02000000000000000000" pitchFamily="2" charset="0"/>
                <a:cs typeface="Arial"/>
              </a:rPr>
              <a:t>for</a:t>
            </a:r>
            <a:r>
              <a:rPr sz="1800" spc="-110" dirty="0">
                <a:solidFill>
                  <a:srgbClr val="231F20"/>
                </a:solidFill>
                <a:latin typeface="Roboto" panose="02000000000000000000" pitchFamily="2" charset="0"/>
                <a:ea typeface="Roboto" panose="02000000000000000000" pitchFamily="2" charset="0"/>
                <a:cs typeface="Arial"/>
              </a:rPr>
              <a:t> </a:t>
            </a:r>
            <a:r>
              <a:rPr sz="1800" spc="25" dirty="0">
                <a:solidFill>
                  <a:srgbClr val="231F20"/>
                </a:solidFill>
                <a:latin typeface="Roboto" panose="02000000000000000000" pitchFamily="2" charset="0"/>
                <a:ea typeface="Roboto" panose="02000000000000000000" pitchFamily="2" charset="0"/>
                <a:cs typeface="Arial"/>
              </a:rPr>
              <a:t>the</a:t>
            </a:r>
            <a:r>
              <a:rPr sz="1800" spc="-105" dirty="0">
                <a:solidFill>
                  <a:srgbClr val="231F20"/>
                </a:solidFill>
                <a:latin typeface="Roboto" panose="02000000000000000000" pitchFamily="2" charset="0"/>
                <a:ea typeface="Roboto" panose="02000000000000000000" pitchFamily="2" charset="0"/>
                <a:cs typeface="Arial"/>
              </a:rPr>
              <a:t> </a:t>
            </a:r>
            <a:r>
              <a:rPr sz="1800" spc="35" dirty="0">
                <a:solidFill>
                  <a:srgbClr val="231F20"/>
                </a:solidFill>
                <a:latin typeface="Roboto" panose="02000000000000000000" pitchFamily="2" charset="0"/>
                <a:ea typeface="Roboto" panose="02000000000000000000" pitchFamily="2" charset="0"/>
                <a:cs typeface="Arial"/>
              </a:rPr>
              <a:t>future</a:t>
            </a:r>
            <a:r>
              <a:rPr sz="1800" spc="-110" dirty="0">
                <a:solidFill>
                  <a:srgbClr val="231F20"/>
                </a:solidFill>
                <a:latin typeface="Roboto" panose="02000000000000000000" pitchFamily="2" charset="0"/>
                <a:ea typeface="Roboto" panose="02000000000000000000" pitchFamily="2" charset="0"/>
                <a:cs typeface="Arial"/>
              </a:rPr>
              <a:t> </a:t>
            </a:r>
            <a:r>
              <a:rPr sz="1800" spc="60" dirty="0">
                <a:solidFill>
                  <a:srgbClr val="231F20"/>
                </a:solidFill>
                <a:latin typeface="Roboto" panose="02000000000000000000" pitchFamily="2" charset="0"/>
                <a:ea typeface="Roboto" panose="02000000000000000000" pitchFamily="2" charset="0"/>
                <a:cs typeface="Arial"/>
              </a:rPr>
              <a:t>we</a:t>
            </a:r>
            <a:r>
              <a:rPr sz="1800" spc="-105" dirty="0">
                <a:solidFill>
                  <a:srgbClr val="231F20"/>
                </a:solidFill>
                <a:latin typeface="Roboto" panose="02000000000000000000" pitchFamily="2" charset="0"/>
                <a:ea typeface="Roboto" panose="02000000000000000000" pitchFamily="2" charset="0"/>
                <a:cs typeface="Arial"/>
              </a:rPr>
              <a:t> </a:t>
            </a:r>
            <a:r>
              <a:rPr sz="1800" spc="5" dirty="0">
                <a:solidFill>
                  <a:srgbClr val="231F20"/>
                </a:solidFill>
                <a:latin typeface="Roboto" panose="02000000000000000000" pitchFamily="2" charset="0"/>
                <a:ea typeface="Roboto" panose="02000000000000000000" pitchFamily="2" charset="0"/>
                <a:cs typeface="Arial"/>
              </a:rPr>
              <a:t>deserve.</a:t>
            </a:r>
            <a:endParaRPr sz="1800" dirty="0">
              <a:latin typeface="Roboto" panose="02000000000000000000" pitchFamily="2" charset="0"/>
              <a:ea typeface="Roboto" panose="02000000000000000000" pitchFamily="2" charset="0"/>
              <a:cs typeface="Aria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19299" y="10051593"/>
            <a:ext cx="746561" cy="27733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19299" y="322465"/>
            <a:ext cx="2475865" cy="467359"/>
          </a:xfrm>
          <a:prstGeom prst="rect">
            <a:avLst/>
          </a:prstGeom>
        </p:spPr>
        <p:txBody>
          <a:bodyPr vert="horz" wrap="square" lIns="0" tIns="12700" rIns="0" bIns="0" rtlCol="0">
            <a:spAutoFit/>
          </a:bodyPr>
          <a:lstStyle/>
          <a:p>
            <a:pPr marL="12700">
              <a:lnSpc>
                <a:spcPct val="100000"/>
              </a:lnSpc>
              <a:spcBef>
                <a:spcPts val="100"/>
              </a:spcBef>
            </a:pPr>
            <a:r>
              <a:rPr i="1" spc="80" dirty="0">
                <a:latin typeface="Roboto Medium" panose="02000000000000000000" pitchFamily="2" charset="0"/>
                <a:ea typeface="Roboto Medium" panose="02000000000000000000" pitchFamily="2" charset="0"/>
              </a:rPr>
              <a:t>About </a:t>
            </a:r>
            <a:r>
              <a:rPr i="1" spc="40" dirty="0">
                <a:latin typeface="Roboto Medium" panose="02000000000000000000" pitchFamily="2" charset="0"/>
                <a:ea typeface="Roboto Medium" panose="02000000000000000000" pitchFamily="2" charset="0"/>
              </a:rPr>
              <a:t>the</a:t>
            </a:r>
            <a:r>
              <a:rPr i="1" spc="-480" dirty="0">
                <a:latin typeface="Roboto Medium" panose="02000000000000000000" pitchFamily="2" charset="0"/>
                <a:ea typeface="Roboto Medium" panose="02000000000000000000" pitchFamily="2" charset="0"/>
              </a:rPr>
              <a:t> </a:t>
            </a:r>
            <a:r>
              <a:rPr i="1" spc="-35" dirty="0">
                <a:latin typeface="Roboto Medium" panose="02000000000000000000" pitchFamily="2" charset="0"/>
                <a:ea typeface="Roboto Medium" panose="02000000000000000000" pitchFamily="2" charset="0"/>
              </a:rPr>
              <a:t>Role</a:t>
            </a:r>
          </a:p>
        </p:txBody>
      </p:sp>
      <p:sp>
        <p:nvSpPr>
          <p:cNvPr id="3" name="object 3"/>
          <p:cNvSpPr txBox="1"/>
          <p:nvPr/>
        </p:nvSpPr>
        <p:spPr>
          <a:xfrm>
            <a:off x="419299" y="1387932"/>
            <a:ext cx="3296285" cy="3129062"/>
          </a:xfrm>
          <a:prstGeom prst="rect">
            <a:avLst/>
          </a:prstGeom>
        </p:spPr>
        <p:txBody>
          <a:bodyPr vert="horz" wrap="square" lIns="0" tIns="12700" rIns="0" bIns="0" rtlCol="0">
            <a:spAutoFit/>
          </a:bodyPr>
          <a:lstStyle/>
          <a:p>
            <a:pPr marL="12700" marR="388620">
              <a:lnSpc>
                <a:spcPct val="100000"/>
              </a:lnSpc>
              <a:spcBef>
                <a:spcPts val="100"/>
              </a:spcBef>
            </a:pPr>
            <a:r>
              <a:rPr lang="en-IN" sz="1000" spc="-15" dirty="0" err="1">
                <a:solidFill>
                  <a:srgbClr val="231F20"/>
                </a:solidFill>
                <a:latin typeface="Roboto" panose="02000000000000000000" pitchFamily="2" charset="0"/>
                <a:ea typeface="Roboto" panose="02000000000000000000" pitchFamily="2" charset="0"/>
                <a:cs typeface="Arial"/>
              </a:rPr>
              <a:t>Lohia</a:t>
            </a:r>
            <a:r>
              <a:rPr lang="en-IN" sz="1000" spc="-15" dirty="0">
                <a:solidFill>
                  <a:srgbClr val="231F20"/>
                </a:solidFill>
                <a:latin typeface="Roboto" panose="02000000000000000000" pitchFamily="2" charset="0"/>
                <a:ea typeface="Roboto" panose="02000000000000000000" pitchFamily="2" charset="0"/>
                <a:cs typeface="Arial"/>
              </a:rPr>
              <a:t> </a:t>
            </a:r>
            <a:r>
              <a:rPr lang="en-IN" sz="1000" spc="-15" dirty="0" err="1">
                <a:solidFill>
                  <a:srgbClr val="231F20"/>
                </a:solidFill>
                <a:latin typeface="Roboto" panose="02000000000000000000" pitchFamily="2" charset="0"/>
                <a:ea typeface="Roboto" panose="02000000000000000000" pitchFamily="2" charset="0"/>
                <a:cs typeface="Arial"/>
              </a:rPr>
              <a:t>Worldspace</a:t>
            </a:r>
            <a:r>
              <a:rPr sz="1000" spc="-40"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provides</a:t>
            </a:r>
            <a:r>
              <a:rPr sz="1000" spc="-4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advice</a:t>
            </a:r>
            <a:r>
              <a:rPr sz="1000" spc="-40"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that</a:t>
            </a:r>
            <a:r>
              <a:rPr sz="1000" spc="-40" dirty="0">
                <a:solidFill>
                  <a:srgbClr val="231F20"/>
                </a:solidFill>
                <a:latin typeface="Roboto" panose="02000000000000000000" pitchFamily="2" charset="0"/>
                <a:ea typeface="Roboto" panose="02000000000000000000" pitchFamily="2" charset="0"/>
                <a:cs typeface="Arial"/>
              </a:rPr>
              <a:t> </a:t>
            </a:r>
            <a:r>
              <a:rPr sz="1000" dirty="0">
                <a:solidFill>
                  <a:srgbClr val="231F20"/>
                </a:solidFill>
                <a:latin typeface="Roboto" panose="02000000000000000000" pitchFamily="2" charset="0"/>
                <a:ea typeface="Roboto" panose="02000000000000000000" pitchFamily="2" charset="0"/>
                <a:cs typeface="Arial"/>
              </a:rPr>
              <a:t>is</a:t>
            </a:r>
            <a:r>
              <a:rPr sz="1000" spc="-40"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commercially  </a:t>
            </a:r>
            <a:r>
              <a:rPr sz="1000" spc="25" dirty="0">
                <a:solidFill>
                  <a:srgbClr val="231F20"/>
                </a:solidFill>
                <a:latin typeface="Roboto" panose="02000000000000000000" pitchFamily="2" charset="0"/>
                <a:ea typeface="Roboto" panose="02000000000000000000" pitchFamily="2" charset="0"/>
                <a:cs typeface="Arial"/>
              </a:rPr>
              <a:t>grounded, </a:t>
            </a:r>
            <a:r>
              <a:rPr sz="1000" spc="20" dirty="0">
                <a:solidFill>
                  <a:srgbClr val="231F20"/>
                </a:solidFill>
                <a:latin typeface="Roboto" panose="02000000000000000000" pitchFamily="2" charset="0"/>
                <a:ea typeface="Roboto" panose="02000000000000000000" pitchFamily="2" charset="0"/>
                <a:cs typeface="Arial"/>
              </a:rPr>
              <a:t>yet ambitious. </a:t>
            </a:r>
            <a:r>
              <a:rPr sz="1000" spc="5" dirty="0">
                <a:solidFill>
                  <a:srgbClr val="231F20"/>
                </a:solidFill>
                <a:latin typeface="Roboto" panose="02000000000000000000" pitchFamily="2" charset="0"/>
                <a:ea typeface="Roboto" panose="02000000000000000000" pitchFamily="2" charset="0"/>
                <a:cs typeface="Arial"/>
              </a:rPr>
              <a:t>We </a:t>
            </a:r>
            <a:r>
              <a:rPr sz="1000" spc="25" dirty="0">
                <a:solidFill>
                  <a:srgbClr val="231F20"/>
                </a:solidFill>
                <a:latin typeface="Roboto" panose="02000000000000000000" pitchFamily="2" charset="0"/>
                <a:ea typeface="Roboto" panose="02000000000000000000" pitchFamily="2" charset="0"/>
                <a:cs typeface="Arial"/>
              </a:rPr>
              <a:t>pursue exceptional  </a:t>
            </a:r>
            <a:r>
              <a:rPr sz="1000" spc="30" dirty="0">
                <a:solidFill>
                  <a:srgbClr val="231F20"/>
                </a:solidFill>
                <a:latin typeface="Roboto" panose="02000000000000000000" pitchFamily="2" charset="0"/>
                <a:ea typeface="Roboto" panose="02000000000000000000" pitchFamily="2" charset="0"/>
                <a:cs typeface="Arial"/>
              </a:rPr>
              <a:t>outcomes</a:t>
            </a:r>
            <a:r>
              <a:rPr sz="1000" spc="-45"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that</a:t>
            </a:r>
            <a:r>
              <a:rPr sz="1000" spc="-40"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are</a:t>
            </a:r>
            <a:r>
              <a:rPr sz="1000" spc="-40" dirty="0">
                <a:solidFill>
                  <a:srgbClr val="231F20"/>
                </a:solidFill>
                <a:latin typeface="Roboto" panose="02000000000000000000" pitchFamily="2" charset="0"/>
                <a:ea typeface="Roboto" panose="02000000000000000000" pitchFamily="2" charset="0"/>
                <a:cs typeface="Arial"/>
              </a:rPr>
              <a:t> </a:t>
            </a:r>
            <a:r>
              <a:rPr sz="1000" spc="5" dirty="0">
                <a:solidFill>
                  <a:srgbClr val="231F20"/>
                </a:solidFill>
                <a:latin typeface="Roboto" panose="02000000000000000000" pitchFamily="2" charset="0"/>
                <a:ea typeface="Roboto" panose="02000000000000000000" pitchFamily="2" charset="0"/>
                <a:cs typeface="Arial"/>
              </a:rPr>
              <a:t>socially,</a:t>
            </a:r>
            <a:r>
              <a:rPr sz="1000" spc="-4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environmentally</a:t>
            </a:r>
            <a:r>
              <a:rPr sz="1000" spc="-40"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and</a:t>
            </a:r>
            <a:endParaRPr sz="1000" dirty="0">
              <a:latin typeface="Roboto" panose="02000000000000000000" pitchFamily="2" charset="0"/>
              <a:ea typeface="Roboto" panose="02000000000000000000" pitchFamily="2" charset="0"/>
              <a:cs typeface="Arial"/>
            </a:endParaRPr>
          </a:p>
          <a:p>
            <a:pPr marL="12700" marR="284480">
              <a:lnSpc>
                <a:spcPct val="100000"/>
              </a:lnSpc>
            </a:pPr>
            <a:r>
              <a:rPr sz="1000" spc="25" dirty="0">
                <a:solidFill>
                  <a:srgbClr val="231F20"/>
                </a:solidFill>
                <a:latin typeface="Roboto" panose="02000000000000000000" pitchFamily="2" charset="0"/>
                <a:ea typeface="Roboto" panose="02000000000000000000" pitchFamily="2" charset="0"/>
                <a:cs typeface="Arial"/>
              </a:rPr>
              <a:t>economically</a:t>
            </a:r>
            <a:r>
              <a:rPr sz="1000" spc="-30"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sustainable</a:t>
            </a:r>
            <a:r>
              <a:rPr sz="1000" spc="-30"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and</a:t>
            </a:r>
            <a:r>
              <a:rPr sz="1000" spc="-2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enable</a:t>
            </a:r>
            <a:r>
              <a:rPr sz="1000" spc="-3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action</a:t>
            </a:r>
            <a:r>
              <a:rPr sz="1000" spc="-30"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across  </a:t>
            </a:r>
            <a:r>
              <a:rPr sz="1000" spc="25" dirty="0">
                <a:solidFill>
                  <a:srgbClr val="231F20"/>
                </a:solidFill>
                <a:latin typeface="Roboto" panose="02000000000000000000" pitchFamily="2" charset="0"/>
                <a:ea typeface="Roboto" panose="02000000000000000000" pitchFamily="2" charset="0"/>
                <a:cs typeface="Arial"/>
              </a:rPr>
              <a:t>government, institutions </a:t>
            </a:r>
            <a:r>
              <a:rPr sz="1000" spc="20" dirty="0">
                <a:solidFill>
                  <a:srgbClr val="231F20"/>
                </a:solidFill>
                <a:latin typeface="Roboto" panose="02000000000000000000" pitchFamily="2" charset="0"/>
                <a:ea typeface="Roboto" panose="02000000000000000000" pitchFamily="2" charset="0"/>
                <a:cs typeface="Arial"/>
              </a:rPr>
              <a:t>and</a:t>
            </a:r>
            <a:r>
              <a:rPr sz="1000" spc="-17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organisations.</a:t>
            </a:r>
            <a:endParaRPr sz="1000" dirty="0">
              <a:latin typeface="Roboto" panose="02000000000000000000" pitchFamily="2" charset="0"/>
              <a:ea typeface="Roboto" panose="02000000000000000000" pitchFamily="2" charset="0"/>
              <a:cs typeface="Arial"/>
            </a:endParaRPr>
          </a:p>
          <a:p>
            <a:pPr marL="12700" marR="139700">
              <a:lnSpc>
                <a:spcPct val="100000"/>
              </a:lnSpc>
              <a:spcBef>
                <a:spcPts val="850"/>
              </a:spcBef>
            </a:pPr>
            <a:r>
              <a:rPr sz="1000" spc="5" dirty="0">
                <a:solidFill>
                  <a:srgbClr val="231F20"/>
                </a:solidFill>
                <a:latin typeface="Roboto" panose="02000000000000000000" pitchFamily="2" charset="0"/>
                <a:ea typeface="Roboto" panose="02000000000000000000" pitchFamily="2" charset="0"/>
                <a:cs typeface="Arial"/>
              </a:rPr>
              <a:t>We</a:t>
            </a:r>
            <a:r>
              <a:rPr sz="1000" spc="-40"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seek</a:t>
            </a:r>
            <a:r>
              <a:rPr sz="1000" spc="-40"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to</a:t>
            </a:r>
            <a:r>
              <a:rPr sz="1000" spc="-40" dirty="0">
                <a:solidFill>
                  <a:srgbClr val="231F20"/>
                </a:solidFill>
                <a:latin typeface="Roboto" panose="02000000000000000000" pitchFamily="2" charset="0"/>
                <a:ea typeface="Roboto" panose="02000000000000000000" pitchFamily="2" charset="0"/>
                <a:cs typeface="Arial"/>
              </a:rPr>
              <a:t> </a:t>
            </a:r>
            <a:r>
              <a:rPr sz="1000" spc="40" dirty="0">
                <a:solidFill>
                  <a:srgbClr val="231F20"/>
                </a:solidFill>
                <a:latin typeface="Roboto" panose="02000000000000000000" pitchFamily="2" charset="0"/>
                <a:ea typeface="Roboto" panose="02000000000000000000" pitchFamily="2" charset="0"/>
                <a:cs typeface="Arial"/>
              </a:rPr>
              <a:t>partner</a:t>
            </a:r>
            <a:r>
              <a:rPr sz="1000" spc="-40" dirty="0">
                <a:solidFill>
                  <a:srgbClr val="231F20"/>
                </a:solidFill>
                <a:latin typeface="Roboto" panose="02000000000000000000" pitchFamily="2" charset="0"/>
                <a:ea typeface="Roboto" panose="02000000000000000000" pitchFamily="2" charset="0"/>
                <a:cs typeface="Arial"/>
              </a:rPr>
              <a:t> </a:t>
            </a:r>
            <a:r>
              <a:rPr sz="1000" spc="40" dirty="0">
                <a:solidFill>
                  <a:srgbClr val="231F20"/>
                </a:solidFill>
                <a:latin typeface="Roboto" panose="02000000000000000000" pitchFamily="2" charset="0"/>
                <a:ea typeface="Roboto" panose="02000000000000000000" pitchFamily="2" charset="0"/>
                <a:cs typeface="Arial"/>
              </a:rPr>
              <a:t>with</a:t>
            </a:r>
            <a:r>
              <a:rPr sz="1000" spc="-4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those</a:t>
            </a:r>
            <a:r>
              <a:rPr sz="1000" spc="-40" dirty="0">
                <a:solidFill>
                  <a:srgbClr val="231F20"/>
                </a:solidFill>
                <a:latin typeface="Roboto" panose="02000000000000000000" pitchFamily="2" charset="0"/>
                <a:ea typeface="Roboto" panose="02000000000000000000" pitchFamily="2" charset="0"/>
                <a:cs typeface="Arial"/>
              </a:rPr>
              <a:t> </a:t>
            </a:r>
            <a:r>
              <a:rPr sz="1000" spc="45" dirty="0">
                <a:solidFill>
                  <a:srgbClr val="231F20"/>
                </a:solidFill>
                <a:latin typeface="Roboto" panose="02000000000000000000" pitchFamily="2" charset="0"/>
                <a:ea typeface="Roboto" panose="02000000000000000000" pitchFamily="2" charset="0"/>
                <a:cs typeface="Arial"/>
              </a:rPr>
              <a:t>who</a:t>
            </a:r>
            <a:r>
              <a:rPr sz="1000" spc="-35"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are</a:t>
            </a:r>
            <a:r>
              <a:rPr sz="1000" spc="-40"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willing</a:t>
            </a:r>
            <a:r>
              <a:rPr sz="1000" spc="-40"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to</a:t>
            </a:r>
            <a:r>
              <a:rPr sz="1000" spc="-4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think  strategically </a:t>
            </a:r>
            <a:r>
              <a:rPr sz="1000" spc="35" dirty="0">
                <a:solidFill>
                  <a:srgbClr val="231F20"/>
                </a:solidFill>
                <a:latin typeface="Roboto" panose="02000000000000000000" pitchFamily="2" charset="0"/>
                <a:ea typeface="Roboto" panose="02000000000000000000" pitchFamily="2" charset="0"/>
                <a:cs typeface="Arial"/>
              </a:rPr>
              <a:t>to </a:t>
            </a:r>
            <a:r>
              <a:rPr sz="1000" spc="15" dirty="0">
                <a:solidFill>
                  <a:srgbClr val="231F20"/>
                </a:solidFill>
                <a:latin typeface="Roboto" panose="02000000000000000000" pitchFamily="2" charset="0"/>
                <a:ea typeface="Roboto" panose="02000000000000000000" pitchFamily="2" charset="0"/>
                <a:cs typeface="Arial"/>
              </a:rPr>
              <a:t>achieve</a:t>
            </a:r>
            <a:r>
              <a:rPr sz="1000" spc="-18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better.</a:t>
            </a:r>
            <a:endParaRPr sz="1000" dirty="0">
              <a:latin typeface="Roboto" panose="02000000000000000000" pitchFamily="2" charset="0"/>
              <a:ea typeface="Roboto" panose="02000000000000000000" pitchFamily="2" charset="0"/>
              <a:cs typeface="Arial"/>
            </a:endParaRPr>
          </a:p>
          <a:p>
            <a:pPr marL="12700" marR="313055" algn="just">
              <a:lnSpc>
                <a:spcPct val="100000"/>
              </a:lnSpc>
              <a:spcBef>
                <a:spcPts val="850"/>
              </a:spcBef>
            </a:pPr>
            <a:r>
              <a:rPr sz="1000" spc="5" dirty="0">
                <a:solidFill>
                  <a:srgbClr val="231F20"/>
                </a:solidFill>
                <a:latin typeface="Roboto" panose="02000000000000000000" pitchFamily="2" charset="0"/>
                <a:ea typeface="Roboto" panose="02000000000000000000" pitchFamily="2" charset="0"/>
                <a:cs typeface="Arial"/>
              </a:rPr>
              <a:t>We</a:t>
            </a:r>
            <a:r>
              <a:rPr sz="1000" spc="-45" dirty="0">
                <a:solidFill>
                  <a:srgbClr val="231F20"/>
                </a:solidFill>
                <a:latin typeface="Roboto" panose="02000000000000000000" pitchFamily="2" charset="0"/>
                <a:ea typeface="Roboto" panose="02000000000000000000" pitchFamily="2" charset="0"/>
                <a:cs typeface="Arial"/>
              </a:rPr>
              <a:t> </a:t>
            </a:r>
            <a:r>
              <a:rPr sz="1000" spc="5" dirty="0">
                <a:solidFill>
                  <a:srgbClr val="231F20"/>
                </a:solidFill>
                <a:latin typeface="Roboto" panose="02000000000000000000" pitchFamily="2" charset="0"/>
                <a:ea typeface="Roboto" panose="02000000000000000000" pitchFamily="2" charset="0"/>
                <a:cs typeface="Arial"/>
              </a:rPr>
              <a:t>lead,</a:t>
            </a:r>
            <a:r>
              <a:rPr sz="1000" spc="-40"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collaborate</a:t>
            </a:r>
            <a:r>
              <a:rPr sz="1000" spc="-4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and</a:t>
            </a:r>
            <a:r>
              <a:rPr sz="1000" spc="-40" dirty="0">
                <a:solidFill>
                  <a:srgbClr val="231F20"/>
                </a:solidFill>
                <a:latin typeface="Roboto" panose="02000000000000000000" pitchFamily="2" charset="0"/>
                <a:ea typeface="Roboto" panose="02000000000000000000" pitchFamily="2" charset="0"/>
                <a:cs typeface="Arial"/>
              </a:rPr>
              <a:t> </a:t>
            </a:r>
            <a:r>
              <a:rPr sz="1000" spc="40" dirty="0">
                <a:solidFill>
                  <a:srgbClr val="231F20"/>
                </a:solidFill>
                <a:latin typeface="Roboto" panose="02000000000000000000" pitchFamily="2" charset="0"/>
                <a:ea typeface="Roboto" panose="02000000000000000000" pitchFamily="2" charset="0"/>
                <a:cs typeface="Arial"/>
              </a:rPr>
              <a:t>support</a:t>
            </a:r>
            <a:r>
              <a:rPr sz="1000" spc="-40"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others</a:t>
            </a:r>
            <a:r>
              <a:rPr sz="1000" spc="-45"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to</a:t>
            </a:r>
            <a:r>
              <a:rPr sz="1000" spc="-40"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deliver  </a:t>
            </a:r>
            <a:r>
              <a:rPr sz="1000" spc="35" dirty="0">
                <a:solidFill>
                  <a:srgbClr val="231F20"/>
                </a:solidFill>
                <a:latin typeface="Roboto" panose="02000000000000000000" pitchFamily="2" charset="0"/>
                <a:ea typeface="Roboto" panose="02000000000000000000" pitchFamily="2" charset="0"/>
                <a:cs typeface="Arial"/>
              </a:rPr>
              <a:t>impact</a:t>
            </a:r>
            <a:r>
              <a:rPr sz="1000" spc="-40"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and</a:t>
            </a:r>
            <a:r>
              <a:rPr sz="1000" spc="-35"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build</a:t>
            </a:r>
            <a:r>
              <a:rPr sz="1000" spc="-40" dirty="0">
                <a:solidFill>
                  <a:srgbClr val="231F20"/>
                </a:solidFill>
                <a:latin typeface="Roboto" panose="02000000000000000000" pitchFamily="2" charset="0"/>
                <a:ea typeface="Roboto" panose="02000000000000000000" pitchFamily="2" charset="0"/>
                <a:cs typeface="Arial"/>
              </a:rPr>
              <a:t> </a:t>
            </a:r>
            <a:r>
              <a:rPr sz="1000" u="sng" spc="35" dirty="0">
                <a:solidFill>
                  <a:srgbClr val="231F20"/>
                </a:solidFill>
                <a:uFill>
                  <a:solidFill>
                    <a:srgbClr val="231F20"/>
                  </a:solidFill>
                </a:uFill>
                <a:latin typeface="Roboto" panose="02000000000000000000" pitchFamily="2" charset="0"/>
                <a:ea typeface="Roboto" panose="02000000000000000000" pitchFamily="2" charset="0"/>
                <a:cs typeface="Arial"/>
              </a:rPr>
              <a:t>Better</a:t>
            </a:r>
            <a:r>
              <a:rPr sz="1000" u="sng" spc="-35" dirty="0">
                <a:solidFill>
                  <a:srgbClr val="231F20"/>
                </a:solidFill>
                <a:uFill>
                  <a:solidFill>
                    <a:srgbClr val="231F20"/>
                  </a:solidFill>
                </a:uFill>
                <a:latin typeface="Roboto" panose="02000000000000000000" pitchFamily="2" charset="0"/>
                <a:ea typeface="Roboto" panose="02000000000000000000" pitchFamily="2" charset="0"/>
                <a:cs typeface="Arial"/>
              </a:rPr>
              <a:t> </a:t>
            </a:r>
            <a:r>
              <a:rPr sz="1000" u="sng" spc="15" dirty="0">
                <a:solidFill>
                  <a:srgbClr val="231F20"/>
                </a:solidFill>
                <a:uFill>
                  <a:solidFill>
                    <a:srgbClr val="231F20"/>
                  </a:solidFill>
                </a:uFill>
                <a:latin typeface="Roboto" panose="02000000000000000000" pitchFamily="2" charset="0"/>
                <a:ea typeface="Roboto" panose="02000000000000000000" pitchFamily="2" charset="0"/>
                <a:cs typeface="Arial"/>
              </a:rPr>
              <a:t>Cities</a:t>
            </a:r>
            <a:r>
              <a:rPr sz="1000" u="sng" spc="-35" dirty="0">
                <a:solidFill>
                  <a:srgbClr val="231F20"/>
                </a:solidFill>
                <a:uFill>
                  <a:solidFill>
                    <a:srgbClr val="231F20"/>
                  </a:solidFill>
                </a:uFill>
                <a:latin typeface="Roboto" panose="02000000000000000000" pitchFamily="2" charset="0"/>
                <a:ea typeface="Roboto" panose="02000000000000000000" pitchFamily="2" charset="0"/>
                <a:cs typeface="Arial"/>
              </a:rPr>
              <a:t> </a:t>
            </a:r>
            <a:r>
              <a:rPr sz="1000" u="sng" spc="20" dirty="0">
                <a:solidFill>
                  <a:srgbClr val="231F20"/>
                </a:solidFill>
                <a:uFill>
                  <a:solidFill>
                    <a:srgbClr val="231F20"/>
                  </a:solidFill>
                </a:uFill>
                <a:latin typeface="Roboto" panose="02000000000000000000" pitchFamily="2" charset="0"/>
                <a:ea typeface="Roboto" panose="02000000000000000000" pitchFamily="2" charset="0"/>
                <a:cs typeface="Arial"/>
              </a:rPr>
              <a:t>and</a:t>
            </a:r>
            <a:r>
              <a:rPr sz="1000" u="sng" spc="-40" dirty="0">
                <a:solidFill>
                  <a:srgbClr val="231F20"/>
                </a:solidFill>
                <a:uFill>
                  <a:solidFill>
                    <a:srgbClr val="231F20"/>
                  </a:solidFill>
                </a:uFill>
                <a:latin typeface="Roboto" panose="02000000000000000000" pitchFamily="2" charset="0"/>
                <a:ea typeface="Roboto" panose="02000000000000000000" pitchFamily="2" charset="0"/>
                <a:cs typeface="Arial"/>
              </a:rPr>
              <a:t> </a:t>
            </a:r>
            <a:r>
              <a:rPr sz="1000" u="sng" spc="5" dirty="0">
                <a:solidFill>
                  <a:srgbClr val="231F20"/>
                </a:solidFill>
                <a:uFill>
                  <a:solidFill>
                    <a:srgbClr val="231F20"/>
                  </a:solidFill>
                </a:uFill>
                <a:latin typeface="Roboto" panose="02000000000000000000" pitchFamily="2" charset="0"/>
                <a:ea typeface="Roboto" panose="02000000000000000000" pitchFamily="2" charset="0"/>
                <a:cs typeface="Arial"/>
              </a:rPr>
              <a:t>Regions</a:t>
            </a:r>
            <a:r>
              <a:rPr sz="1000" spc="5" dirty="0">
                <a:solidFill>
                  <a:srgbClr val="231F20"/>
                </a:solidFill>
                <a:latin typeface="Roboto" panose="02000000000000000000" pitchFamily="2" charset="0"/>
                <a:ea typeface="Roboto" panose="02000000000000000000" pitchFamily="2" charset="0"/>
                <a:cs typeface="Arial"/>
              </a:rPr>
              <a:t>,</a:t>
            </a:r>
            <a:r>
              <a:rPr sz="1000" spc="-35" dirty="0">
                <a:solidFill>
                  <a:srgbClr val="231F20"/>
                </a:solidFill>
                <a:latin typeface="Roboto" panose="02000000000000000000" pitchFamily="2" charset="0"/>
                <a:ea typeface="Roboto" panose="02000000000000000000" pitchFamily="2" charset="0"/>
                <a:cs typeface="Arial"/>
              </a:rPr>
              <a:t> </a:t>
            </a:r>
            <a:r>
              <a:rPr sz="1000" u="sng" spc="35" dirty="0">
                <a:solidFill>
                  <a:srgbClr val="231F20"/>
                </a:solidFill>
                <a:uFill>
                  <a:solidFill>
                    <a:srgbClr val="231F20"/>
                  </a:solidFill>
                </a:uFill>
                <a:latin typeface="Roboto" panose="02000000000000000000" pitchFamily="2" charset="0"/>
                <a:ea typeface="Roboto" panose="02000000000000000000" pitchFamily="2" charset="0"/>
                <a:cs typeface="Arial"/>
              </a:rPr>
              <a:t>Better </a:t>
            </a:r>
            <a:r>
              <a:rPr sz="1000" spc="35" dirty="0">
                <a:solidFill>
                  <a:srgbClr val="231F20"/>
                </a:solidFill>
                <a:latin typeface="Roboto" panose="02000000000000000000" pitchFamily="2" charset="0"/>
                <a:ea typeface="Roboto" panose="02000000000000000000" pitchFamily="2" charset="0"/>
                <a:cs typeface="Arial"/>
              </a:rPr>
              <a:t> </a:t>
            </a:r>
            <a:r>
              <a:rPr sz="1000" u="sng" spc="15" dirty="0">
                <a:solidFill>
                  <a:srgbClr val="231F20"/>
                </a:solidFill>
                <a:uFill>
                  <a:solidFill>
                    <a:srgbClr val="231F20"/>
                  </a:solidFill>
                </a:uFill>
                <a:latin typeface="Roboto" panose="02000000000000000000" pitchFamily="2" charset="0"/>
                <a:ea typeface="Roboto" panose="02000000000000000000" pitchFamily="2" charset="0"/>
                <a:cs typeface="Arial"/>
              </a:rPr>
              <a:t>Buildings</a:t>
            </a:r>
            <a:r>
              <a:rPr sz="1000" spc="1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and </a:t>
            </a:r>
            <a:r>
              <a:rPr sz="1000" u="sng" spc="35" dirty="0">
                <a:solidFill>
                  <a:srgbClr val="231F20"/>
                </a:solidFill>
                <a:uFill>
                  <a:solidFill>
                    <a:srgbClr val="231F20"/>
                  </a:solidFill>
                </a:uFill>
                <a:latin typeface="Roboto" panose="02000000000000000000" pitchFamily="2" charset="0"/>
                <a:ea typeface="Roboto" panose="02000000000000000000" pitchFamily="2" charset="0"/>
                <a:cs typeface="Arial"/>
              </a:rPr>
              <a:t>Better</a:t>
            </a:r>
            <a:r>
              <a:rPr sz="1000" u="sng" spc="-160" dirty="0">
                <a:solidFill>
                  <a:srgbClr val="231F20"/>
                </a:solidFill>
                <a:uFill>
                  <a:solidFill>
                    <a:srgbClr val="231F20"/>
                  </a:solidFill>
                </a:uFill>
                <a:latin typeface="Roboto" panose="02000000000000000000" pitchFamily="2" charset="0"/>
                <a:ea typeface="Roboto" panose="02000000000000000000" pitchFamily="2" charset="0"/>
                <a:cs typeface="Arial"/>
              </a:rPr>
              <a:t> </a:t>
            </a:r>
            <a:r>
              <a:rPr sz="1000" u="sng" spc="5" dirty="0">
                <a:solidFill>
                  <a:srgbClr val="231F20"/>
                </a:solidFill>
                <a:uFill>
                  <a:solidFill>
                    <a:srgbClr val="231F20"/>
                  </a:solidFill>
                </a:uFill>
                <a:latin typeface="Roboto" panose="02000000000000000000" pitchFamily="2" charset="0"/>
                <a:ea typeface="Roboto" panose="02000000000000000000" pitchFamily="2" charset="0"/>
                <a:cs typeface="Arial"/>
              </a:rPr>
              <a:t>Businesses</a:t>
            </a:r>
            <a:r>
              <a:rPr sz="1000" spc="5" dirty="0">
                <a:solidFill>
                  <a:srgbClr val="231F20"/>
                </a:solidFill>
                <a:latin typeface="Roboto" panose="02000000000000000000" pitchFamily="2" charset="0"/>
                <a:ea typeface="Roboto" panose="02000000000000000000" pitchFamily="2" charset="0"/>
                <a:cs typeface="Arial"/>
              </a:rPr>
              <a:t>.</a:t>
            </a:r>
            <a:endParaRPr sz="1000" dirty="0">
              <a:latin typeface="Roboto" panose="02000000000000000000" pitchFamily="2" charset="0"/>
              <a:ea typeface="Roboto" panose="02000000000000000000" pitchFamily="2" charset="0"/>
              <a:cs typeface="Arial"/>
            </a:endParaRPr>
          </a:p>
          <a:p>
            <a:pPr marL="12700" marR="91440">
              <a:lnSpc>
                <a:spcPct val="100000"/>
              </a:lnSpc>
              <a:spcBef>
                <a:spcPts val="850"/>
              </a:spcBef>
            </a:pPr>
            <a:r>
              <a:rPr sz="1000" spc="15" dirty="0">
                <a:solidFill>
                  <a:srgbClr val="231F20"/>
                </a:solidFill>
                <a:latin typeface="Roboto" panose="02000000000000000000" pitchFamily="2" charset="0"/>
                <a:ea typeface="Roboto" panose="02000000000000000000" pitchFamily="2" charset="0"/>
                <a:cs typeface="Arial"/>
              </a:rPr>
              <a:t>The</a:t>
            </a:r>
            <a:r>
              <a:rPr sz="1000" spc="-40"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Better</a:t>
            </a:r>
            <a:r>
              <a:rPr sz="1000" spc="-40" dirty="0">
                <a:solidFill>
                  <a:srgbClr val="231F20"/>
                </a:solidFill>
                <a:latin typeface="Roboto" panose="02000000000000000000" pitchFamily="2" charset="0"/>
                <a:ea typeface="Roboto" panose="02000000000000000000" pitchFamily="2" charset="0"/>
                <a:cs typeface="Arial"/>
              </a:rPr>
              <a:t> </a:t>
            </a:r>
            <a:r>
              <a:rPr sz="1000" spc="20">
                <a:solidFill>
                  <a:srgbClr val="231F20"/>
                </a:solidFill>
                <a:latin typeface="Roboto" panose="02000000000000000000" pitchFamily="2" charset="0"/>
                <a:ea typeface="Roboto" panose="02000000000000000000" pitchFamily="2" charset="0"/>
                <a:cs typeface="Arial"/>
              </a:rPr>
              <a:t>Buildings</a:t>
            </a:r>
            <a:r>
              <a:rPr sz="1000" spc="-40">
                <a:solidFill>
                  <a:srgbClr val="231F20"/>
                </a:solidFill>
                <a:latin typeface="Roboto" panose="02000000000000000000" pitchFamily="2" charset="0"/>
                <a:ea typeface="Roboto" panose="02000000000000000000" pitchFamily="2" charset="0"/>
                <a:cs typeface="Arial"/>
              </a:rPr>
              <a:t> </a:t>
            </a:r>
            <a:r>
              <a:rPr lang="en-US" sz="1000" spc="20" dirty="0" smtClean="0">
                <a:solidFill>
                  <a:srgbClr val="231F20"/>
                </a:solidFill>
                <a:latin typeface="Roboto" panose="02000000000000000000" pitchFamily="2" charset="0"/>
                <a:ea typeface="Roboto" panose="02000000000000000000" pitchFamily="2" charset="0"/>
                <a:cs typeface="Arial"/>
              </a:rPr>
              <a:t>Project MEP Engineer, will responsible for planning and design in the area of Mechanical, Electrical and plumbing (MEP) system including developing policies standard, inspection procedure and evaluation tools for MEP matters along with prepare, review drawing, specification and cost estimates for the mechanical, Electrical, and Plumbing.</a:t>
            </a:r>
            <a:endParaRPr sz="1000" spc="20" dirty="0">
              <a:solidFill>
                <a:srgbClr val="231F20"/>
              </a:solidFill>
              <a:latin typeface="Roboto" panose="02000000000000000000" pitchFamily="2" charset="0"/>
              <a:ea typeface="Roboto" panose="02000000000000000000" pitchFamily="2" charset="0"/>
              <a:cs typeface="Arial"/>
            </a:endParaRPr>
          </a:p>
        </p:txBody>
      </p:sp>
      <p:graphicFrame>
        <p:nvGraphicFramePr>
          <p:cNvPr id="4" name="object 4"/>
          <p:cNvGraphicFramePr>
            <a:graphicFrameLocks noGrp="1"/>
          </p:cNvGraphicFramePr>
          <p:nvPr>
            <p:extLst>
              <p:ext uri="{D42A27DB-BD31-4B8C-83A1-F6EECF244321}">
                <p14:modId xmlns:p14="http://schemas.microsoft.com/office/powerpoint/2010/main" xmlns="" val="3651779924"/>
              </p:ext>
            </p:extLst>
          </p:nvPr>
        </p:nvGraphicFramePr>
        <p:xfrm>
          <a:off x="4707001" y="1429207"/>
          <a:ext cx="2421255" cy="1264740"/>
        </p:xfrm>
        <a:graphic>
          <a:graphicData uri="http://schemas.openxmlformats.org/drawingml/2006/table">
            <a:tbl>
              <a:tblPr firstRow="1" bandRow="1">
                <a:tableStyleId>{2D5ABB26-0587-4C30-8999-92F81FD0307C}</a:tableStyleId>
              </a:tblPr>
              <a:tblGrid>
                <a:gridCol w="668655">
                  <a:extLst>
                    <a:ext uri="{9D8B030D-6E8A-4147-A177-3AD203B41FA5}">
                      <a16:colId xmlns:a16="http://schemas.microsoft.com/office/drawing/2014/main" xmlns="" val="20000"/>
                    </a:ext>
                  </a:extLst>
                </a:gridCol>
                <a:gridCol w="1752600">
                  <a:extLst>
                    <a:ext uri="{9D8B030D-6E8A-4147-A177-3AD203B41FA5}">
                      <a16:colId xmlns:a16="http://schemas.microsoft.com/office/drawing/2014/main" xmlns="" val="20001"/>
                    </a:ext>
                  </a:extLst>
                </a:gridCol>
              </a:tblGrid>
              <a:tr h="316179">
                <a:tc>
                  <a:txBody>
                    <a:bodyPr/>
                    <a:lstStyle/>
                    <a:p>
                      <a:pPr marL="35560">
                        <a:lnSpc>
                          <a:spcPct val="100000"/>
                        </a:lnSpc>
                        <a:spcBef>
                          <a:spcPts val="795"/>
                        </a:spcBef>
                      </a:pPr>
                      <a:r>
                        <a:rPr sz="800" spc="10" dirty="0">
                          <a:solidFill>
                            <a:srgbClr val="231F20"/>
                          </a:solidFill>
                          <a:latin typeface="Roboto" panose="02000000000000000000" pitchFamily="2" charset="0"/>
                          <a:ea typeface="Roboto" panose="02000000000000000000" pitchFamily="2" charset="0"/>
                          <a:cs typeface="Arial"/>
                        </a:rPr>
                        <a:t>Role</a:t>
                      </a:r>
                      <a:endParaRPr sz="800">
                        <a:latin typeface="Roboto" panose="02000000000000000000" pitchFamily="2" charset="0"/>
                        <a:ea typeface="Roboto" panose="02000000000000000000" pitchFamily="2" charset="0"/>
                        <a:cs typeface="Arial"/>
                      </a:endParaRPr>
                    </a:p>
                  </a:txBody>
                  <a:tcPr marL="0" marR="0" marT="100965" marB="0">
                    <a:lnT w="6350">
                      <a:solidFill>
                        <a:srgbClr val="231F20"/>
                      </a:solidFill>
                      <a:prstDash val="solid"/>
                    </a:lnT>
                    <a:lnB w="6350">
                      <a:solidFill>
                        <a:srgbClr val="231F20"/>
                      </a:solidFill>
                      <a:prstDash val="solid"/>
                    </a:lnB>
                  </a:tcPr>
                </a:tc>
                <a:tc>
                  <a:txBody>
                    <a:bodyPr/>
                    <a:lstStyle/>
                    <a:p>
                      <a:pPr marL="222250">
                        <a:lnSpc>
                          <a:spcPct val="100000"/>
                        </a:lnSpc>
                        <a:spcBef>
                          <a:spcPts val="295"/>
                        </a:spcBef>
                      </a:pPr>
                      <a:r>
                        <a:rPr sz="800" spc="30" dirty="0">
                          <a:solidFill>
                            <a:srgbClr val="231F20"/>
                          </a:solidFill>
                          <a:latin typeface="Roboto" panose="02000000000000000000" pitchFamily="2" charset="0"/>
                          <a:ea typeface="Roboto" panose="02000000000000000000" pitchFamily="2" charset="0"/>
                          <a:cs typeface="Arial"/>
                        </a:rPr>
                        <a:t>Better</a:t>
                      </a:r>
                      <a:r>
                        <a:rPr sz="800" spc="-45" dirty="0">
                          <a:solidFill>
                            <a:srgbClr val="231F20"/>
                          </a:solidFill>
                          <a:latin typeface="Roboto" panose="02000000000000000000" pitchFamily="2" charset="0"/>
                          <a:ea typeface="Roboto" panose="02000000000000000000" pitchFamily="2" charset="0"/>
                          <a:cs typeface="Arial"/>
                        </a:rPr>
                        <a:t> </a:t>
                      </a:r>
                      <a:r>
                        <a:rPr sz="800" spc="15" dirty="0">
                          <a:solidFill>
                            <a:srgbClr val="231F20"/>
                          </a:solidFill>
                          <a:latin typeface="Roboto" panose="02000000000000000000" pitchFamily="2" charset="0"/>
                          <a:ea typeface="Roboto" panose="02000000000000000000" pitchFamily="2" charset="0"/>
                          <a:cs typeface="Arial"/>
                        </a:rPr>
                        <a:t>Buildings</a:t>
                      </a:r>
                      <a:endParaRPr sz="800">
                        <a:latin typeface="Roboto" panose="02000000000000000000" pitchFamily="2" charset="0"/>
                        <a:ea typeface="Roboto" panose="02000000000000000000" pitchFamily="2" charset="0"/>
                        <a:cs typeface="Arial"/>
                      </a:endParaRPr>
                    </a:p>
                    <a:p>
                      <a:pPr marL="222250">
                        <a:lnSpc>
                          <a:spcPct val="100000"/>
                        </a:lnSpc>
                        <a:spcBef>
                          <a:spcPts val="40"/>
                        </a:spcBef>
                      </a:pPr>
                      <a:r>
                        <a:rPr lang="en-US" sz="800" spc="15" dirty="0" smtClean="0">
                          <a:solidFill>
                            <a:srgbClr val="231F20"/>
                          </a:solidFill>
                          <a:latin typeface="Roboto" panose="02000000000000000000" pitchFamily="2" charset="0"/>
                          <a:ea typeface="Roboto" panose="02000000000000000000" pitchFamily="2" charset="0"/>
                          <a:cs typeface="Arial"/>
                        </a:rPr>
                        <a:t>Project MEP Engineer</a:t>
                      </a:r>
                      <a:endParaRPr sz="800">
                        <a:latin typeface="Roboto" panose="02000000000000000000" pitchFamily="2" charset="0"/>
                        <a:ea typeface="Roboto" panose="02000000000000000000" pitchFamily="2" charset="0"/>
                        <a:cs typeface="Arial"/>
                      </a:endParaRPr>
                    </a:p>
                  </a:txBody>
                  <a:tcPr marL="0" marR="0" marT="37465" marB="0">
                    <a:lnT w="6350">
                      <a:solidFill>
                        <a:srgbClr val="231F20"/>
                      </a:solidFill>
                      <a:prstDash val="solid"/>
                    </a:lnT>
                    <a:lnB w="6350">
                      <a:solidFill>
                        <a:srgbClr val="231F20"/>
                      </a:solidFill>
                      <a:prstDash val="solid"/>
                    </a:lnB>
                  </a:tcPr>
                </a:tc>
                <a:extLst>
                  <a:ext uri="{0D108BD9-81ED-4DB2-BD59-A6C34878D82A}">
                    <a16:rowId xmlns:a16="http://schemas.microsoft.com/office/drawing/2014/main" xmlns="" val="10000"/>
                  </a:ext>
                </a:extLst>
              </a:tr>
              <a:tr h="316179">
                <a:tc>
                  <a:txBody>
                    <a:bodyPr/>
                    <a:lstStyle/>
                    <a:p>
                      <a:pPr marL="35560">
                        <a:lnSpc>
                          <a:spcPct val="100000"/>
                        </a:lnSpc>
                        <a:spcBef>
                          <a:spcPts val="795"/>
                        </a:spcBef>
                      </a:pPr>
                      <a:r>
                        <a:rPr sz="800" spc="20" dirty="0">
                          <a:solidFill>
                            <a:srgbClr val="231F20"/>
                          </a:solidFill>
                          <a:latin typeface="Roboto" panose="02000000000000000000" pitchFamily="2" charset="0"/>
                          <a:ea typeface="Roboto" panose="02000000000000000000" pitchFamily="2" charset="0"/>
                          <a:cs typeface="Arial"/>
                        </a:rPr>
                        <a:t>Location</a:t>
                      </a:r>
                      <a:endParaRPr sz="800">
                        <a:latin typeface="Roboto" panose="02000000000000000000" pitchFamily="2" charset="0"/>
                        <a:ea typeface="Roboto" panose="02000000000000000000" pitchFamily="2" charset="0"/>
                        <a:cs typeface="Arial"/>
                      </a:endParaRPr>
                    </a:p>
                  </a:txBody>
                  <a:tcPr marL="0" marR="0" marT="100965" marB="0">
                    <a:lnT w="6350">
                      <a:solidFill>
                        <a:srgbClr val="231F20"/>
                      </a:solidFill>
                      <a:prstDash val="solid"/>
                    </a:lnT>
                    <a:lnB w="6350">
                      <a:solidFill>
                        <a:srgbClr val="231F20"/>
                      </a:solidFill>
                      <a:prstDash val="solid"/>
                    </a:lnB>
                  </a:tcPr>
                </a:tc>
                <a:tc>
                  <a:txBody>
                    <a:bodyPr/>
                    <a:lstStyle/>
                    <a:p>
                      <a:pPr marL="222250">
                        <a:lnSpc>
                          <a:spcPct val="100000"/>
                        </a:lnSpc>
                        <a:spcBef>
                          <a:spcPts val="795"/>
                        </a:spcBef>
                      </a:pPr>
                      <a:r>
                        <a:rPr lang="en-US" sz="800" spc="25" dirty="0">
                          <a:solidFill>
                            <a:srgbClr val="231F20"/>
                          </a:solidFill>
                          <a:latin typeface="Roboto" panose="02000000000000000000" pitchFamily="2" charset="0"/>
                          <a:ea typeface="Roboto" panose="02000000000000000000" pitchFamily="2" charset="0"/>
                          <a:cs typeface="Arial"/>
                        </a:rPr>
                        <a:t>New Delhi</a:t>
                      </a:r>
                      <a:endParaRPr sz="800" dirty="0">
                        <a:latin typeface="Roboto" panose="02000000000000000000" pitchFamily="2" charset="0"/>
                        <a:ea typeface="Roboto" panose="02000000000000000000" pitchFamily="2" charset="0"/>
                        <a:cs typeface="Arial"/>
                      </a:endParaRPr>
                    </a:p>
                  </a:txBody>
                  <a:tcPr marL="0" marR="0" marT="100965" marB="0">
                    <a:lnT w="6350">
                      <a:solidFill>
                        <a:srgbClr val="231F20"/>
                      </a:solidFill>
                      <a:prstDash val="solid"/>
                    </a:lnT>
                    <a:lnB w="6350">
                      <a:solidFill>
                        <a:srgbClr val="231F20"/>
                      </a:solidFill>
                      <a:prstDash val="solid"/>
                    </a:lnB>
                  </a:tcPr>
                </a:tc>
                <a:extLst>
                  <a:ext uri="{0D108BD9-81ED-4DB2-BD59-A6C34878D82A}">
                    <a16:rowId xmlns:a16="http://schemas.microsoft.com/office/drawing/2014/main" xmlns="" val="10001"/>
                  </a:ext>
                </a:extLst>
              </a:tr>
              <a:tr h="316191">
                <a:tc>
                  <a:txBody>
                    <a:bodyPr/>
                    <a:lstStyle/>
                    <a:p>
                      <a:pPr marL="35560">
                        <a:lnSpc>
                          <a:spcPct val="100000"/>
                        </a:lnSpc>
                        <a:spcBef>
                          <a:spcPts val="795"/>
                        </a:spcBef>
                      </a:pPr>
                      <a:r>
                        <a:rPr sz="800" spc="25" dirty="0">
                          <a:solidFill>
                            <a:srgbClr val="231F20"/>
                          </a:solidFill>
                          <a:latin typeface="Roboto" panose="02000000000000000000" pitchFamily="2" charset="0"/>
                          <a:ea typeface="Roboto" panose="02000000000000000000" pitchFamily="2" charset="0"/>
                          <a:cs typeface="Arial"/>
                        </a:rPr>
                        <a:t>Starting</a:t>
                      </a:r>
                      <a:endParaRPr sz="800">
                        <a:latin typeface="Roboto" panose="02000000000000000000" pitchFamily="2" charset="0"/>
                        <a:ea typeface="Roboto" panose="02000000000000000000" pitchFamily="2" charset="0"/>
                        <a:cs typeface="Arial"/>
                      </a:endParaRPr>
                    </a:p>
                  </a:txBody>
                  <a:tcPr marL="0" marR="0" marT="100965" marB="0">
                    <a:lnT w="6350">
                      <a:solidFill>
                        <a:srgbClr val="231F20"/>
                      </a:solidFill>
                      <a:prstDash val="solid"/>
                    </a:lnT>
                    <a:lnB w="6350">
                      <a:solidFill>
                        <a:srgbClr val="231F20"/>
                      </a:solidFill>
                      <a:prstDash val="solid"/>
                    </a:lnB>
                  </a:tcPr>
                </a:tc>
                <a:tc>
                  <a:txBody>
                    <a:bodyPr/>
                    <a:lstStyle/>
                    <a:p>
                      <a:pPr marL="222250">
                        <a:lnSpc>
                          <a:spcPct val="100000"/>
                        </a:lnSpc>
                        <a:spcBef>
                          <a:spcPts val="795"/>
                        </a:spcBef>
                      </a:pPr>
                      <a:r>
                        <a:rPr sz="800" spc="-30" dirty="0">
                          <a:solidFill>
                            <a:srgbClr val="231F20"/>
                          </a:solidFill>
                          <a:latin typeface="Roboto" panose="02000000000000000000" pitchFamily="2" charset="0"/>
                          <a:ea typeface="Roboto" panose="02000000000000000000" pitchFamily="2" charset="0"/>
                          <a:cs typeface="Arial"/>
                        </a:rPr>
                        <a:t>FEB</a:t>
                      </a:r>
                      <a:r>
                        <a:rPr sz="800" spc="-45" dirty="0">
                          <a:solidFill>
                            <a:srgbClr val="231F20"/>
                          </a:solidFill>
                          <a:latin typeface="Roboto" panose="02000000000000000000" pitchFamily="2" charset="0"/>
                          <a:ea typeface="Roboto" panose="02000000000000000000" pitchFamily="2" charset="0"/>
                          <a:cs typeface="Arial"/>
                        </a:rPr>
                        <a:t> </a:t>
                      </a:r>
                      <a:r>
                        <a:rPr sz="800" spc="-10" dirty="0">
                          <a:solidFill>
                            <a:srgbClr val="231F20"/>
                          </a:solidFill>
                          <a:latin typeface="Roboto" panose="02000000000000000000" pitchFamily="2" charset="0"/>
                          <a:ea typeface="Roboto" panose="02000000000000000000" pitchFamily="2" charset="0"/>
                          <a:cs typeface="Arial"/>
                        </a:rPr>
                        <a:t>2021</a:t>
                      </a:r>
                      <a:endParaRPr sz="800" dirty="0">
                        <a:latin typeface="Roboto" panose="02000000000000000000" pitchFamily="2" charset="0"/>
                        <a:ea typeface="Roboto" panose="02000000000000000000" pitchFamily="2" charset="0"/>
                        <a:cs typeface="Arial"/>
                      </a:endParaRPr>
                    </a:p>
                  </a:txBody>
                  <a:tcPr marL="0" marR="0" marT="100965" marB="0">
                    <a:lnT w="6350">
                      <a:solidFill>
                        <a:srgbClr val="231F20"/>
                      </a:solidFill>
                      <a:prstDash val="solid"/>
                    </a:lnT>
                    <a:lnB w="6350">
                      <a:solidFill>
                        <a:srgbClr val="231F20"/>
                      </a:solidFill>
                      <a:prstDash val="solid"/>
                    </a:lnB>
                  </a:tcPr>
                </a:tc>
                <a:extLst>
                  <a:ext uri="{0D108BD9-81ED-4DB2-BD59-A6C34878D82A}">
                    <a16:rowId xmlns:a16="http://schemas.microsoft.com/office/drawing/2014/main" xmlns="" val="10002"/>
                  </a:ext>
                </a:extLst>
              </a:tr>
              <a:tr h="316191">
                <a:tc>
                  <a:txBody>
                    <a:bodyPr/>
                    <a:lstStyle/>
                    <a:p>
                      <a:pPr marL="35560">
                        <a:lnSpc>
                          <a:spcPct val="100000"/>
                        </a:lnSpc>
                        <a:spcBef>
                          <a:spcPts val="795"/>
                        </a:spcBef>
                      </a:pPr>
                      <a:r>
                        <a:rPr sz="800" spc="15" dirty="0">
                          <a:solidFill>
                            <a:srgbClr val="231F20"/>
                          </a:solidFill>
                          <a:latin typeface="Roboto" panose="02000000000000000000" pitchFamily="2" charset="0"/>
                          <a:ea typeface="Roboto" panose="02000000000000000000" pitchFamily="2" charset="0"/>
                          <a:cs typeface="Arial"/>
                        </a:rPr>
                        <a:t>Status</a:t>
                      </a:r>
                      <a:endParaRPr sz="800">
                        <a:latin typeface="Roboto" panose="02000000000000000000" pitchFamily="2" charset="0"/>
                        <a:ea typeface="Roboto" panose="02000000000000000000" pitchFamily="2" charset="0"/>
                        <a:cs typeface="Arial"/>
                      </a:endParaRPr>
                    </a:p>
                  </a:txBody>
                  <a:tcPr marL="0" marR="0" marT="100965" marB="0">
                    <a:lnT w="6350">
                      <a:solidFill>
                        <a:srgbClr val="231F20"/>
                      </a:solidFill>
                      <a:prstDash val="solid"/>
                    </a:lnT>
                    <a:lnB w="6350">
                      <a:solidFill>
                        <a:srgbClr val="231F20"/>
                      </a:solidFill>
                      <a:prstDash val="solid"/>
                    </a:lnB>
                  </a:tcPr>
                </a:tc>
                <a:tc>
                  <a:txBody>
                    <a:bodyPr/>
                    <a:lstStyle/>
                    <a:p>
                      <a:pPr marL="222250">
                        <a:lnSpc>
                          <a:spcPct val="100000"/>
                        </a:lnSpc>
                        <a:spcBef>
                          <a:spcPts val="795"/>
                        </a:spcBef>
                      </a:pPr>
                      <a:r>
                        <a:rPr sz="800" spc="20" dirty="0">
                          <a:solidFill>
                            <a:srgbClr val="231F20"/>
                          </a:solidFill>
                          <a:latin typeface="Roboto" panose="02000000000000000000" pitchFamily="2" charset="0"/>
                          <a:ea typeface="Roboto" panose="02000000000000000000" pitchFamily="2" charset="0"/>
                          <a:cs typeface="Arial"/>
                        </a:rPr>
                        <a:t>Fulltime/</a:t>
                      </a:r>
                      <a:r>
                        <a:rPr sz="800" spc="-45" dirty="0">
                          <a:solidFill>
                            <a:srgbClr val="231F20"/>
                          </a:solidFill>
                          <a:latin typeface="Roboto" panose="02000000000000000000" pitchFamily="2" charset="0"/>
                          <a:ea typeface="Roboto" panose="02000000000000000000" pitchFamily="2" charset="0"/>
                          <a:cs typeface="Arial"/>
                        </a:rPr>
                        <a:t> </a:t>
                      </a:r>
                      <a:r>
                        <a:rPr sz="800" spc="25" dirty="0">
                          <a:solidFill>
                            <a:srgbClr val="231F20"/>
                          </a:solidFill>
                          <a:latin typeface="Roboto" panose="02000000000000000000" pitchFamily="2" charset="0"/>
                          <a:ea typeface="Roboto" panose="02000000000000000000" pitchFamily="2" charset="0"/>
                          <a:cs typeface="Arial"/>
                        </a:rPr>
                        <a:t>0.8</a:t>
                      </a:r>
                      <a:endParaRPr sz="800" dirty="0">
                        <a:latin typeface="Roboto" panose="02000000000000000000" pitchFamily="2" charset="0"/>
                        <a:ea typeface="Roboto" panose="02000000000000000000" pitchFamily="2" charset="0"/>
                        <a:cs typeface="Arial"/>
                      </a:endParaRPr>
                    </a:p>
                  </a:txBody>
                  <a:tcPr marL="0" marR="0" marT="100965" marB="0">
                    <a:lnT w="6350">
                      <a:solidFill>
                        <a:srgbClr val="231F20"/>
                      </a:solidFill>
                      <a:prstDash val="solid"/>
                    </a:lnT>
                    <a:lnB w="6350">
                      <a:solidFill>
                        <a:srgbClr val="231F20"/>
                      </a:solidFill>
                      <a:prstDash val="solid"/>
                    </a:lnB>
                  </a:tcPr>
                </a:tc>
                <a:extLst>
                  <a:ext uri="{0D108BD9-81ED-4DB2-BD59-A6C34878D82A}">
                    <a16:rowId xmlns:a16="http://schemas.microsoft.com/office/drawing/2014/main" xmlns="" val="10003"/>
                  </a:ext>
                </a:extLst>
              </a:tr>
            </a:tbl>
          </a:graphicData>
        </a:graphic>
      </p:graphicFrame>
      <p:grpSp>
        <p:nvGrpSpPr>
          <p:cNvPr id="5" name="object 5"/>
          <p:cNvGrpSpPr/>
          <p:nvPr/>
        </p:nvGrpSpPr>
        <p:grpSpPr>
          <a:xfrm>
            <a:off x="432003" y="4919408"/>
            <a:ext cx="6696075" cy="4986020"/>
            <a:chOff x="432003" y="4919408"/>
            <a:chExt cx="6696075" cy="4986020"/>
          </a:xfrm>
        </p:grpSpPr>
        <p:sp>
          <p:nvSpPr>
            <p:cNvPr id="6" name="object 6"/>
            <p:cNvSpPr/>
            <p:nvPr/>
          </p:nvSpPr>
          <p:spPr>
            <a:xfrm>
              <a:off x="432003" y="4919408"/>
              <a:ext cx="6696075" cy="4986020"/>
            </a:xfrm>
            <a:custGeom>
              <a:avLst/>
              <a:gdLst/>
              <a:ahLst/>
              <a:cxnLst/>
              <a:rect l="l" t="t" r="r" b="b"/>
              <a:pathLst>
                <a:path w="6696075" h="4986020">
                  <a:moveTo>
                    <a:pt x="6695998" y="0"/>
                  </a:moveTo>
                  <a:lnTo>
                    <a:pt x="0" y="0"/>
                  </a:lnTo>
                  <a:lnTo>
                    <a:pt x="0" y="4985994"/>
                  </a:lnTo>
                  <a:lnTo>
                    <a:pt x="6695998" y="4985994"/>
                  </a:lnTo>
                  <a:lnTo>
                    <a:pt x="6695998" y="0"/>
                  </a:lnTo>
                  <a:close/>
                </a:path>
              </a:pathLst>
            </a:custGeom>
            <a:solidFill>
              <a:srgbClr val="000000"/>
            </a:solidFill>
          </p:spPr>
          <p:txBody>
            <a:bodyPr wrap="square" lIns="0" tIns="0" rIns="0" bIns="0" rtlCol="0"/>
            <a:lstStyle/>
            <a:p>
              <a:endParaRPr/>
            </a:p>
          </p:txBody>
        </p:sp>
        <p:sp>
          <p:nvSpPr>
            <p:cNvPr id="7" name="object 7"/>
            <p:cNvSpPr/>
            <p:nvPr/>
          </p:nvSpPr>
          <p:spPr>
            <a:xfrm>
              <a:off x="1650276" y="5402681"/>
              <a:ext cx="4259453" cy="4019448"/>
            </a:xfrm>
            <a:prstGeom prst="rect">
              <a:avLst/>
            </a:prstGeom>
            <a:blipFill>
              <a:blip r:embed="rId3" cstate="print"/>
              <a:stretch>
                <a:fillRect/>
              </a:stretch>
            </a:blipFill>
          </p:spPr>
          <p:txBody>
            <a:bodyPr wrap="square" lIns="0" tIns="0" rIns="0" bIns="0" rtlCol="0"/>
            <a:lstStyle/>
            <a:p>
              <a:endParaRPr/>
            </a:p>
          </p:txBody>
        </p:sp>
      </p:grpSp>
      <p:sp>
        <p:nvSpPr>
          <p:cNvPr id="8" name="object 8"/>
          <p:cNvSpPr txBox="1"/>
          <p:nvPr/>
        </p:nvSpPr>
        <p:spPr>
          <a:xfrm>
            <a:off x="4998262" y="10145703"/>
            <a:ext cx="2142490" cy="135935"/>
          </a:xfrm>
          <a:prstGeom prst="rect">
            <a:avLst/>
          </a:prstGeom>
        </p:spPr>
        <p:txBody>
          <a:bodyPr vert="horz" wrap="square" lIns="0" tIns="12700" rIns="0" bIns="0" rtlCol="0">
            <a:spAutoFit/>
          </a:bodyPr>
          <a:lstStyle/>
          <a:p>
            <a:pPr marL="12700">
              <a:lnSpc>
                <a:spcPct val="100000"/>
              </a:lnSpc>
              <a:spcBef>
                <a:spcPts val="100"/>
              </a:spcBef>
            </a:pPr>
            <a:r>
              <a:rPr sz="800" i="1" spc="5" dirty="0">
                <a:solidFill>
                  <a:srgbClr val="231F20"/>
                </a:solidFill>
                <a:latin typeface="Roboto Medium" panose="02000000000000000000" pitchFamily="2" charset="0"/>
                <a:ea typeface="Roboto Medium" panose="02000000000000000000" pitchFamily="2" charset="0"/>
                <a:cs typeface="Arial"/>
              </a:rPr>
              <a:t>We</a:t>
            </a:r>
            <a:r>
              <a:rPr sz="800" i="1" spc="-45" dirty="0">
                <a:solidFill>
                  <a:srgbClr val="231F20"/>
                </a:solidFill>
                <a:latin typeface="Roboto Medium" panose="02000000000000000000" pitchFamily="2" charset="0"/>
                <a:ea typeface="Roboto Medium" panose="02000000000000000000" pitchFamily="2" charset="0"/>
                <a:cs typeface="Arial"/>
              </a:rPr>
              <a:t> </a:t>
            </a:r>
            <a:r>
              <a:rPr sz="800" i="1" spc="15" dirty="0">
                <a:solidFill>
                  <a:srgbClr val="231F20"/>
                </a:solidFill>
                <a:latin typeface="Roboto Medium" panose="02000000000000000000" pitchFamily="2" charset="0"/>
                <a:ea typeface="Roboto Medium" panose="02000000000000000000" pitchFamily="2" charset="0"/>
                <a:cs typeface="Arial"/>
              </a:rPr>
              <a:t>always</a:t>
            </a:r>
            <a:r>
              <a:rPr sz="800" i="1" spc="-40" dirty="0">
                <a:solidFill>
                  <a:srgbClr val="231F20"/>
                </a:solidFill>
                <a:latin typeface="Roboto Medium" panose="02000000000000000000" pitchFamily="2" charset="0"/>
                <a:ea typeface="Roboto Medium" panose="02000000000000000000" pitchFamily="2" charset="0"/>
                <a:cs typeface="Arial"/>
              </a:rPr>
              <a:t> </a:t>
            </a:r>
            <a:r>
              <a:rPr sz="800" i="1" spc="15" dirty="0">
                <a:solidFill>
                  <a:srgbClr val="231F20"/>
                </a:solidFill>
                <a:latin typeface="Roboto Medium" panose="02000000000000000000" pitchFamily="2" charset="0"/>
                <a:ea typeface="Roboto Medium" panose="02000000000000000000" pitchFamily="2" charset="0"/>
                <a:cs typeface="Arial"/>
              </a:rPr>
              <a:t>seek</a:t>
            </a:r>
            <a:r>
              <a:rPr sz="800" i="1" spc="-40" dirty="0">
                <a:solidFill>
                  <a:srgbClr val="231F20"/>
                </a:solidFill>
                <a:latin typeface="Roboto Medium" panose="02000000000000000000" pitchFamily="2" charset="0"/>
                <a:ea typeface="Roboto Medium" panose="02000000000000000000" pitchFamily="2" charset="0"/>
                <a:cs typeface="Arial"/>
              </a:rPr>
              <a:t> </a:t>
            </a:r>
            <a:r>
              <a:rPr sz="800" i="1" spc="30" dirty="0">
                <a:solidFill>
                  <a:srgbClr val="231F20"/>
                </a:solidFill>
                <a:latin typeface="Roboto Medium" panose="02000000000000000000" pitchFamily="2" charset="0"/>
                <a:ea typeface="Roboto Medium" panose="02000000000000000000" pitchFamily="2" charset="0"/>
                <a:cs typeface="Arial"/>
              </a:rPr>
              <a:t>to</a:t>
            </a:r>
            <a:r>
              <a:rPr sz="800" i="1" spc="-40" dirty="0">
                <a:solidFill>
                  <a:srgbClr val="231F20"/>
                </a:solidFill>
                <a:latin typeface="Roboto Medium" panose="02000000000000000000" pitchFamily="2" charset="0"/>
                <a:ea typeface="Roboto Medium" panose="02000000000000000000" pitchFamily="2" charset="0"/>
                <a:cs typeface="Arial"/>
              </a:rPr>
              <a:t> </a:t>
            </a:r>
            <a:r>
              <a:rPr sz="800" i="1" spc="20" dirty="0">
                <a:solidFill>
                  <a:srgbClr val="231F20"/>
                </a:solidFill>
                <a:latin typeface="Roboto Medium" panose="02000000000000000000" pitchFamily="2" charset="0"/>
                <a:ea typeface="Roboto Medium" panose="02000000000000000000" pitchFamily="2" charset="0"/>
                <a:cs typeface="Arial"/>
              </a:rPr>
              <a:t>be</a:t>
            </a:r>
            <a:r>
              <a:rPr sz="800" i="1" spc="-40" dirty="0">
                <a:solidFill>
                  <a:srgbClr val="231F20"/>
                </a:solidFill>
                <a:latin typeface="Roboto Medium" panose="02000000000000000000" pitchFamily="2" charset="0"/>
                <a:ea typeface="Roboto Medium" panose="02000000000000000000" pitchFamily="2" charset="0"/>
                <a:cs typeface="Arial"/>
              </a:rPr>
              <a:t> </a:t>
            </a:r>
            <a:r>
              <a:rPr sz="800" i="1" spc="35" dirty="0">
                <a:solidFill>
                  <a:srgbClr val="231F20"/>
                </a:solidFill>
                <a:latin typeface="Roboto Medium" panose="02000000000000000000" pitchFamily="2" charset="0"/>
                <a:ea typeface="Roboto Medium" panose="02000000000000000000" pitchFamily="2" charset="0"/>
                <a:cs typeface="Arial"/>
              </a:rPr>
              <a:t>better</a:t>
            </a:r>
            <a:r>
              <a:rPr sz="800" i="1" spc="-40" dirty="0">
                <a:solidFill>
                  <a:srgbClr val="231F20"/>
                </a:solidFill>
                <a:latin typeface="Roboto Medium" panose="02000000000000000000" pitchFamily="2" charset="0"/>
                <a:ea typeface="Roboto Medium" panose="02000000000000000000" pitchFamily="2" charset="0"/>
                <a:cs typeface="Arial"/>
              </a:rPr>
              <a:t> </a:t>
            </a:r>
            <a:r>
              <a:rPr sz="800" i="1" spc="15" dirty="0">
                <a:solidFill>
                  <a:srgbClr val="231F20"/>
                </a:solidFill>
                <a:latin typeface="Roboto Medium" panose="02000000000000000000" pitchFamily="2" charset="0"/>
                <a:ea typeface="Roboto Medium" panose="02000000000000000000" pitchFamily="2" charset="0"/>
                <a:cs typeface="Arial"/>
              </a:rPr>
              <a:t>and</a:t>
            </a:r>
            <a:r>
              <a:rPr sz="800" i="1" spc="-40" dirty="0">
                <a:solidFill>
                  <a:srgbClr val="231F20"/>
                </a:solidFill>
                <a:latin typeface="Roboto Medium" panose="02000000000000000000" pitchFamily="2" charset="0"/>
                <a:ea typeface="Roboto Medium" panose="02000000000000000000" pitchFamily="2" charset="0"/>
                <a:cs typeface="Arial"/>
              </a:rPr>
              <a:t> </a:t>
            </a:r>
            <a:r>
              <a:rPr sz="800" i="1" spc="30" dirty="0">
                <a:solidFill>
                  <a:srgbClr val="231F20"/>
                </a:solidFill>
                <a:latin typeface="Roboto Medium" panose="02000000000000000000" pitchFamily="2" charset="0"/>
                <a:ea typeface="Roboto Medium" panose="02000000000000000000" pitchFamily="2" charset="0"/>
                <a:cs typeface="Arial"/>
              </a:rPr>
              <a:t>to</a:t>
            </a:r>
            <a:r>
              <a:rPr sz="800" i="1" spc="-45" dirty="0">
                <a:solidFill>
                  <a:srgbClr val="231F20"/>
                </a:solidFill>
                <a:latin typeface="Roboto Medium" panose="02000000000000000000" pitchFamily="2" charset="0"/>
                <a:ea typeface="Roboto Medium" panose="02000000000000000000" pitchFamily="2" charset="0"/>
                <a:cs typeface="Arial"/>
              </a:rPr>
              <a:t> </a:t>
            </a:r>
            <a:r>
              <a:rPr sz="800" i="1" spc="30" dirty="0">
                <a:solidFill>
                  <a:srgbClr val="231F20"/>
                </a:solidFill>
                <a:latin typeface="Roboto Medium" panose="02000000000000000000" pitchFamily="2" charset="0"/>
                <a:ea typeface="Roboto Medium" panose="02000000000000000000" pitchFamily="2" charset="0"/>
                <a:cs typeface="Arial"/>
              </a:rPr>
              <a:t>do</a:t>
            </a:r>
            <a:r>
              <a:rPr sz="800" i="1" spc="-40" dirty="0">
                <a:solidFill>
                  <a:srgbClr val="231F20"/>
                </a:solidFill>
                <a:latin typeface="Roboto Medium" panose="02000000000000000000" pitchFamily="2" charset="0"/>
                <a:ea typeface="Roboto Medium" panose="02000000000000000000" pitchFamily="2" charset="0"/>
                <a:cs typeface="Arial"/>
              </a:rPr>
              <a:t> </a:t>
            </a:r>
            <a:r>
              <a:rPr sz="800" i="1" spc="15" dirty="0">
                <a:solidFill>
                  <a:srgbClr val="231F20"/>
                </a:solidFill>
                <a:latin typeface="Roboto Medium" panose="02000000000000000000" pitchFamily="2" charset="0"/>
                <a:ea typeface="Roboto Medium" panose="02000000000000000000" pitchFamily="2" charset="0"/>
                <a:cs typeface="Arial"/>
              </a:rPr>
              <a:t>better.</a:t>
            </a:r>
            <a:endParaRPr sz="800" i="1" dirty="0">
              <a:latin typeface="Roboto Medium" panose="02000000000000000000" pitchFamily="2" charset="0"/>
              <a:ea typeface="Roboto Medium" panose="02000000000000000000" pitchFamily="2" charset="0"/>
              <a:cs typeface="Arial"/>
            </a:endParaRPr>
          </a:p>
        </p:txBody>
      </p:sp>
      <p:sp>
        <p:nvSpPr>
          <p:cNvPr id="9" name="object 9"/>
          <p:cNvSpPr txBox="1"/>
          <p:nvPr/>
        </p:nvSpPr>
        <p:spPr>
          <a:xfrm>
            <a:off x="3607714" y="6146673"/>
            <a:ext cx="360680" cy="152400"/>
          </a:xfrm>
          <a:prstGeom prst="rect">
            <a:avLst/>
          </a:prstGeom>
        </p:spPr>
        <p:txBody>
          <a:bodyPr vert="horz" wrap="square" lIns="0" tIns="16510" rIns="0" bIns="0" rtlCol="0">
            <a:spAutoFit/>
          </a:bodyPr>
          <a:lstStyle/>
          <a:p>
            <a:pPr>
              <a:lnSpc>
                <a:spcPct val="100000"/>
              </a:lnSpc>
              <a:spcBef>
                <a:spcPts val="130"/>
              </a:spcBef>
            </a:pPr>
            <a:r>
              <a:rPr sz="800" spc="5" dirty="0">
                <a:solidFill>
                  <a:srgbClr val="FFFFFF"/>
                </a:solidFill>
                <a:latin typeface="Arial"/>
                <a:cs typeface="Arial"/>
              </a:rPr>
              <a:t>P</a:t>
            </a:r>
            <a:r>
              <a:rPr sz="800" spc="50" dirty="0">
                <a:solidFill>
                  <a:srgbClr val="FFFFFF"/>
                </a:solidFill>
                <a:latin typeface="Arial"/>
                <a:cs typeface="Arial"/>
              </a:rPr>
              <a:t>eo</a:t>
            </a:r>
            <a:r>
              <a:rPr sz="800" spc="55" dirty="0">
                <a:solidFill>
                  <a:srgbClr val="FFFFFF"/>
                </a:solidFill>
                <a:latin typeface="Arial"/>
                <a:cs typeface="Arial"/>
              </a:rPr>
              <a:t>p</a:t>
            </a:r>
            <a:r>
              <a:rPr sz="800" spc="25" dirty="0">
                <a:solidFill>
                  <a:srgbClr val="FFFFFF"/>
                </a:solidFill>
                <a:latin typeface="Arial"/>
                <a:cs typeface="Arial"/>
              </a:rPr>
              <a:t>le</a:t>
            </a:r>
            <a:endParaRPr sz="800">
              <a:latin typeface="Arial"/>
              <a:cs typeface="Arial"/>
            </a:endParaRPr>
          </a:p>
        </p:txBody>
      </p:sp>
      <p:sp>
        <p:nvSpPr>
          <p:cNvPr id="10" name="object 10"/>
          <p:cNvSpPr txBox="1"/>
          <p:nvPr/>
        </p:nvSpPr>
        <p:spPr>
          <a:xfrm>
            <a:off x="4907584" y="8191322"/>
            <a:ext cx="326390" cy="152400"/>
          </a:xfrm>
          <a:prstGeom prst="rect">
            <a:avLst/>
          </a:prstGeom>
        </p:spPr>
        <p:txBody>
          <a:bodyPr vert="horz" wrap="square" lIns="0" tIns="16510" rIns="0" bIns="0" rtlCol="0">
            <a:spAutoFit/>
          </a:bodyPr>
          <a:lstStyle/>
          <a:p>
            <a:pPr>
              <a:lnSpc>
                <a:spcPct val="100000"/>
              </a:lnSpc>
              <a:spcBef>
                <a:spcPts val="130"/>
              </a:spcBef>
            </a:pPr>
            <a:r>
              <a:rPr sz="800" spc="10" dirty="0">
                <a:solidFill>
                  <a:srgbClr val="FFFFFF"/>
                </a:solidFill>
                <a:latin typeface="Arial"/>
                <a:cs typeface="Arial"/>
              </a:rPr>
              <a:t>P</a:t>
            </a:r>
            <a:r>
              <a:rPr sz="800" spc="20" dirty="0">
                <a:solidFill>
                  <a:srgbClr val="FFFFFF"/>
                </a:solidFill>
                <a:latin typeface="Arial"/>
                <a:cs typeface="Arial"/>
              </a:rPr>
              <a:t>l</a:t>
            </a:r>
            <a:r>
              <a:rPr sz="800" spc="25" dirty="0">
                <a:solidFill>
                  <a:srgbClr val="FFFFFF"/>
                </a:solidFill>
                <a:latin typeface="Arial"/>
                <a:cs typeface="Arial"/>
              </a:rPr>
              <a:t>a</a:t>
            </a:r>
            <a:r>
              <a:rPr sz="800" spc="30" dirty="0">
                <a:solidFill>
                  <a:srgbClr val="FFFFFF"/>
                </a:solidFill>
                <a:latin typeface="Arial"/>
                <a:cs typeface="Arial"/>
              </a:rPr>
              <a:t>n</a:t>
            </a:r>
            <a:r>
              <a:rPr sz="800" spc="45" dirty="0">
                <a:solidFill>
                  <a:srgbClr val="FFFFFF"/>
                </a:solidFill>
                <a:latin typeface="Arial"/>
                <a:cs typeface="Arial"/>
              </a:rPr>
              <a:t>et</a:t>
            </a:r>
            <a:endParaRPr sz="800">
              <a:latin typeface="Arial"/>
              <a:cs typeface="Arial"/>
            </a:endParaRPr>
          </a:p>
        </p:txBody>
      </p:sp>
      <p:sp>
        <p:nvSpPr>
          <p:cNvPr id="11" name="object 11"/>
          <p:cNvSpPr txBox="1"/>
          <p:nvPr/>
        </p:nvSpPr>
        <p:spPr>
          <a:xfrm>
            <a:off x="2260917" y="8191322"/>
            <a:ext cx="527050" cy="152400"/>
          </a:xfrm>
          <a:prstGeom prst="rect">
            <a:avLst/>
          </a:prstGeom>
        </p:spPr>
        <p:txBody>
          <a:bodyPr vert="horz" wrap="square" lIns="0" tIns="16510" rIns="0" bIns="0" rtlCol="0">
            <a:spAutoFit/>
          </a:bodyPr>
          <a:lstStyle/>
          <a:p>
            <a:pPr>
              <a:lnSpc>
                <a:spcPct val="100000"/>
              </a:lnSpc>
              <a:spcBef>
                <a:spcPts val="130"/>
              </a:spcBef>
            </a:pPr>
            <a:r>
              <a:rPr sz="800" spc="40" dirty="0">
                <a:solidFill>
                  <a:srgbClr val="FFFFFF"/>
                </a:solidFill>
                <a:latin typeface="Arial"/>
                <a:cs typeface="Arial"/>
              </a:rPr>
              <a:t>Prosperity</a:t>
            </a:r>
            <a:endParaRPr sz="800">
              <a:latin typeface="Arial"/>
              <a:cs typeface="Arial"/>
            </a:endParaRPr>
          </a:p>
        </p:txBody>
      </p:sp>
      <p:pic>
        <p:nvPicPr>
          <p:cNvPr id="16" name="Picture 1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419299" y="10051593"/>
            <a:ext cx="746561" cy="277335"/>
          </a:xfrm>
          <a:prstGeom prst="rect">
            <a:avLst/>
          </a:prstGeom>
        </p:spPr>
      </p:pic>
      <p:sp>
        <p:nvSpPr>
          <p:cNvPr id="17" name="Oval 16"/>
          <p:cNvSpPr/>
          <p:nvPr/>
        </p:nvSpPr>
        <p:spPr>
          <a:xfrm>
            <a:off x="3407054" y="7251700"/>
            <a:ext cx="762000" cy="77891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3607714" y="7337687"/>
            <a:ext cx="340771" cy="54204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19299" y="387553"/>
            <a:ext cx="1835150" cy="197490"/>
          </a:xfrm>
          <a:prstGeom prst="rect">
            <a:avLst/>
          </a:prstGeom>
        </p:spPr>
        <p:txBody>
          <a:bodyPr vert="horz" wrap="square" lIns="0" tIns="12700" rIns="0" bIns="0" rtlCol="0">
            <a:spAutoFit/>
          </a:bodyPr>
          <a:lstStyle/>
          <a:p>
            <a:pPr marL="12700">
              <a:lnSpc>
                <a:spcPct val="100000"/>
              </a:lnSpc>
              <a:spcBef>
                <a:spcPts val="100"/>
              </a:spcBef>
            </a:pPr>
            <a:r>
              <a:rPr sz="1200" i="1" spc="15" dirty="0">
                <a:solidFill>
                  <a:srgbClr val="231F20"/>
                </a:solidFill>
                <a:latin typeface="Roboto Medium" panose="02000000000000000000" pitchFamily="2" charset="0"/>
                <a:ea typeface="Roboto Medium" panose="02000000000000000000" pitchFamily="2" charset="0"/>
                <a:cs typeface="Arial"/>
              </a:rPr>
              <a:t>Experience and</a:t>
            </a:r>
            <a:r>
              <a:rPr sz="1200" i="1" spc="-150" dirty="0">
                <a:solidFill>
                  <a:srgbClr val="231F20"/>
                </a:solidFill>
                <a:latin typeface="Roboto Medium" panose="02000000000000000000" pitchFamily="2" charset="0"/>
                <a:ea typeface="Roboto Medium" panose="02000000000000000000" pitchFamily="2" charset="0"/>
                <a:cs typeface="Arial"/>
              </a:rPr>
              <a:t> </a:t>
            </a:r>
            <a:r>
              <a:rPr sz="1200" i="1" spc="30" dirty="0">
                <a:solidFill>
                  <a:srgbClr val="231F20"/>
                </a:solidFill>
                <a:latin typeface="Roboto Medium" panose="02000000000000000000" pitchFamily="2" charset="0"/>
                <a:ea typeface="Roboto Medium" panose="02000000000000000000" pitchFamily="2" charset="0"/>
                <a:cs typeface="Arial"/>
              </a:rPr>
              <a:t>Attributes</a:t>
            </a:r>
            <a:endParaRPr sz="1200" i="1" dirty="0">
              <a:latin typeface="Roboto Medium" panose="02000000000000000000" pitchFamily="2" charset="0"/>
              <a:ea typeface="Roboto Medium" panose="02000000000000000000" pitchFamily="2" charset="0"/>
              <a:cs typeface="Arial"/>
            </a:endParaRPr>
          </a:p>
        </p:txBody>
      </p:sp>
      <p:sp>
        <p:nvSpPr>
          <p:cNvPr id="3" name="object 3"/>
          <p:cNvSpPr txBox="1"/>
          <p:nvPr/>
        </p:nvSpPr>
        <p:spPr>
          <a:xfrm>
            <a:off x="2699931" y="390728"/>
            <a:ext cx="864869" cy="166712"/>
          </a:xfrm>
          <a:prstGeom prst="rect">
            <a:avLst/>
          </a:prstGeom>
        </p:spPr>
        <p:txBody>
          <a:bodyPr vert="horz" wrap="square" lIns="0" tIns="12700" rIns="0" bIns="0" rtlCol="0">
            <a:spAutoFit/>
          </a:bodyPr>
          <a:lstStyle/>
          <a:p>
            <a:pPr marL="12700">
              <a:lnSpc>
                <a:spcPct val="100000"/>
              </a:lnSpc>
              <a:spcBef>
                <a:spcPts val="100"/>
              </a:spcBef>
            </a:pPr>
            <a:r>
              <a:rPr sz="1000" i="1" spc="20" dirty="0">
                <a:solidFill>
                  <a:srgbClr val="231F20"/>
                </a:solidFill>
                <a:latin typeface="Roboto Medium" panose="02000000000000000000" pitchFamily="2" charset="0"/>
                <a:ea typeface="Roboto Medium" panose="02000000000000000000" pitchFamily="2" charset="0"/>
                <a:cs typeface="Arial"/>
              </a:rPr>
              <a:t>MUST</a:t>
            </a:r>
            <a:r>
              <a:rPr sz="1000" i="1" spc="-75" dirty="0">
                <a:solidFill>
                  <a:srgbClr val="231F20"/>
                </a:solidFill>
                <a:latin typeface="Roboto Medium" panose="02000000000000000000" pitchFamily="2" charset="0"/>
                <a:ea typeface="Roboto Medium" panose="02000000000000000000" pitchFamily="2" charset="0"/>
                <a:cs typeface="Arial"/>
              </a:rPr>
              <a:t> </a:t>
            </a:r>
            <a:r>
              <a:rPr sz="1000" i="1" spc="-10" dirty="0">
                <a:solidFill>
                  <a:srgbClr val="231F20"/>
                </a:solidFill>
                <a:latin typeface="Roboto Medium" panose="02000000000000000000" pitchFamily="2" charset="0"/>
                <a:ea typeface="Roboto Medium" panose="02000000000000000000" pitchFamily="2" charset="0"/>
                <a:cs typeface="Arial"/>
              </a:rPr>
              <a:t>HAVES</a:t>
            </a:r>
            <a:endParaRPr sz="1000" i="1" dirty="0">
              <a:latin typeface="Roboto Medium" panose="02000000000000000000" pitchFamily="2" charset="0"/>
              <a:ea typeface="Roboto Medium" panose="02000000000000000000" pitchFamily="2" charset="0"/>
              <a:cs typeface="Arial"/>
            </a:endParaRPr>
          </a:p>
        </p:txBody>
      </p:sp>
      <p:sp>
        <p:nvSpPr>
          <p:cNvPr id="4" name="object 4"/>
          <p:cNvSpPr txBox="1"/>
          <p:nvPr/>
        </p:nvSpPr>
        <p:spPr>
          <a:xfrm>
            <a:off x="2699296" y="627824"/>
            <a:ext cx="4352290" cy="8245847"/>
          </a:xfrm>
          <a:prstGeom prst="rect">
            <a:avLst/>
          </a:prstGeom>
        </p:spPr>
        <p:txBody>
          <a:bodyPr vert="horz" wrap="square" lIns="0" tIns="12700" rIns="0" bIns="0" rtlCol="0">
            <a:spAutoFit/>
          </a:bodyPr>
          <a:lstStyle/>
          <a:p>
            <a:pPr marL="192405" marR="205104" indent="-180340">
              <a:lnSpc>
                <a:spcPct val="100000"/>
              </a:lnSpc>
              <a:spcBef>
                <a:spcPts val="100"/>
              </a:spcBef>
              <a:buChar char="–"/>
              <a:tabLst>
                <a:tab pos="193040" algn="l"/>
              </a:tabLst>
            </a:pPr>
            <a:r>
              <a:rPr sz="1000" spc="15" dirty="0">
                <a:solidFill>
                  <a:srgbClr val="231F20"/>
                </a:solidFill>
                <a:latin typeface="Roboto" panose="02000000000000000000" pitchFamily="2" charset="0"/>
                <a:ea typeface="Roboto" panose="02000000000000000000" pitchFamily="2" charset="0"/>
                <a:cs typeface="Arial"/>
              </a:rPr>
              <a:t>Deep</a:t>
            </a:r>
            <a:r>
              <a:rPr sz="1000" spc="-4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alignment</a:t>
            </a:r>
            <a:r>
              <a:rPr sz="1000" spc="-45" dirty="0">
                <a:solidFill>
                  <a:srgbClr val="231F20"/>
                </a:solidFill>
                <a:latin typeface="Roboto" panose="02000000000000000000" pitchFamily="2" charset="0"/>
                <a:ea typeface="Roboto" panose="02000000000000000000" pitchFamily="2" charset="0"/>
                <a:cs typeface="Arial"/>
              </a:rPr>
              <a:t> </a:t>
            </a:r>
            <a:r>
              <a:rPr sz="1000" spc="40" dirty="0">
                <a:solidFill>
                  <a:srgbClr val="231F20"/>
                </a:solidFill>
                <a:latin typeface="Roboto" panose="02000000000000000000" pitchFamily="2" charset="0"/>
                <a:ea typeface="Roboto" panose="02000000000000000000" pitchFamily="2" charset="0"/>
                <a:cs typeface="Arial"/>
              </a:rPr>
              <a:t>with</a:t>
            </a:r>
            <a:r>
              <a:rPr sz="1000" spc="-45"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Our</a:t>
            </a:r>
            <a:r>
              <a:rPr sz="1000" spc="-45" dirty="0">
                <a:solidFill>
                  <a:srgbClr val="231F20"/>
                </a:solidFill>
                <a:latin typeface="Roboto" panose="02000000000000000000" pitchFamily="2" charset="0"/>
                <a:ea typeface="Roboto" panose="02000000000000000000" pitchFamily="2" charset="0"/>
                <a:cs typeface="Arial"/>
              </a:rPr>
              <a:t> </a:t>
            </a:r>
            <a:r>
              <a:rPr sz="1000" dirty="0">
                <a:solidFill>
                  <a:srgbClr val="231F20"/>
                </a:solidFill>
                <a:latin typeface="Roboto" panose="02000000000000000000" pitchFamily="2" charset="0"/>
                <a:ea typeface="Roboto" panose="02000000000000000000" pitchFamily="2" charset="0"/>
                <a:cs typeface="Arial"/>
              </a:rPr>
              <a:t>Values</a:t>
            </a:r>
            <a:r>
              <a:rPr sz="1000" spc="-45"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and</a:t>
            </a:r>
            <a:r>
              <a:rPr sz="1000" spc="-45" dirty="0">
                <a:solidFill>
                  <a:srgbClr val="231F20"/>
                </a:solidFill>
                <a:latin typeface="Roboto" panose="02000000000000000000" pitchFamily="2" charset="0"/>
                <a:ea typeface="Roboto" panose="02000000000000000000" pitchFamily="2" charset="0"/>
                <a:cs typeface="Arial"/>
              </a:rPr>
              <a:t> </a:t>
            </a:r>
            <a:r>
              <a:rPr sz="1000" dirty="0">
                <a:solidFill>
                  <a:srgbClr val="231F20"/>
                </a:solidFill>
                <a:latin typeface="Roboto" panose="02000000000000000000" pitchFamily="2" charset="0"/>
                <a:ea typeface="Roboto" panose="02000000000000000000" pitchFamily="2" charset="0"/>
                <a:cs typeface="Arial"/>
              </a:rPr>
              <a:t>an</a:t>
            </a:r>
            <a:r>
              <a:rPr sz="1000" spc="-4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active</a:t>
            </a:r>
            <a:r>
              <a:rPr sz="1000" spc="-4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interest</a:t>
            </a:r>
            <a:r>
              <a:rPr sz="1000" spc="-45" dirty="0">
                <a:solidFill>
                  <a:srgbClr val="231F20"/>
                </a:solidFill>
                <a:latin typeface="Roboto" panose="02000000000000000000" pitchFamily="2" charset="0"/>
                <a:ea typeface="Roboto" panose="02000000000000000000" pitchFamily="2" charset="0"/>
                <a:cs typeface="Arial"/>
              </a:rPr>
              <a:t> </a:t>
            </a:r>
            <a:r>
              <a:rPr sz="1000" dirty="0">
                <a:solidFill>
                  <a:srgbClr val="231F20"/>
                </a:solidFill>
                <a:latin typeface="Roboto" panose="02000000000000000000" pitchFamily="2" charset="0"/>
                <a:ea typeface="Roboto" panose="02000000000000000000" pitchFamily="2" charset="0"/>
                <a:cs typeface="Arial"/>
              </a:rPr>
              <a:t>in</a:t>
            </a:r>
            <a:r>
              <a:rPr sz="1000" spc="-4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design</a:t>
            </a:r>
            <a:r>
              <a:rPr sz="1000" spc="-45"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and  </a:t>
            </a:r>
            <a:r>
              <a:rPr sz="1000" spc="20" dirty="0">
                <a:solidFill>
                  <a:srgbClr val="231F20"/>
                </a:solidFill>
                <a:latin typeface="Roboto" panose="02000000000000000000" pitchFamily="2" charset="0"/>
                <a:ea typeface="Roboto" panose="02000000000000000000" pitchFamily="2" charset="0"/>
                <a:cs typeface="Arial"/>
              </a:rPr>
              <a:t>sustainability</a:t>
            </a:r>
            <a:r>
              <a:rPr sz="1000" spc="-55" dirty="0">
                <a:solidFill>
                  <a:srgbClr val="231F20"/>
                </a:solidFill>
                <a:latin typeface="Roboto" panose="02000000000000000000" pitchFamily="2" charset="0"/>
                <a:ea typeface="Roboto" panose="02000000000000000000" pitchFamily="2" charset="0"/>
                <a:cs typeface="Arial"/>
              </a:rPr>
              <a:t> </a:t>
            </a:r>
            <a:r>
              <a:rPr sz="1000" spc="-5" dirty="0">
                <a:solidFill>
                  <a:srgbClr val="231F20"/>
                </a:solidFill>
                <a:latin typeface="Roboto" panose="02000000000000000000" pitchFamily="2" charset="0"/>
                <a:ea typeface="Roboto" panose="02000000000000000000" pitchFamily="2" charset="0"/>
                <a:cs typeface="Arial"/>
              </a:rPr>
              <a:t>is</a:t>
            </a:r>
            <a:r>
              <a:rPr sz="1000" spc="-50" dirty="0">
                <a:solidFill>
                  <a:srgbClr val="231F20"/>
                </a:solidFill>
                <a:latin typeface="Roboto" panose="02000000000000000000" pitchFamily="2" charset="0"/>
                <a:ea typeface="Roboto" panose="02000000000000000000" pitchFamily="2" charset="0"/>
                <a:cs typeface="Arial"/>
              </a:rPr>
              <a:t> </a:t>
            </a:r>
            <a:r>
              <a:rPr sz="1000" spc="10" dirty="0">
                <a:solidFill>
                  <a:srgbClr val="231F20"/>
                </a:solidFill>
                <a:latin typeface="Roboto" panose="02000000000000000000" pitchFamily="2" charset="0"/>
                <a:ea typeface="Roboto" panose="02000000000000000000" pitchFamily="2" charset="0"/>
                <a:cs typeface="Arial"/>
              </a:rPr>
              <a:t>essential</a:t>
            </a:r>
            <a:r>
              <a:rPr sz="1000" spc="-50" dirty="0">
                <a:solidFill>
                  <a:srgbClr val="231F20"/>
                </a:solidFill>
                <a:latin typeface="Roboto" panose="02000000000000000000" pitchFamily="2" charset="0"/>
                <a:ea typeface="Roboto" panose="02000000000000000000" pitchFamily="2" charset="0"/>
                <a:cs typeface="Arial"/>
              </a:rPr>
              <a:t> </a:t>
            </a:r>
            <a:r>
              <a:rPr sz="1000" spc="40" dirty="0">
                <a:solidFill>
                  <a:srgbClr val="231F20"/>
                </a:solidFill>
                <a:latin typeface="Roboto" panose="02000000000000000000" pitchFamily="2" charset="0"/>
                <a:ea typeface="Roboto" panose="02000000000000000000" pitchFamily="2" charset="0"/>
                <a:cs typeface="Arial"/>
              </a:rPr>
              <a:t>for</a:t>
            </a:r>
            <a:r>
              <a:rPr sz="1000" spc="-50" dirty="0">
                <a:solidFill>
                  <a:srgbClr val="231F20"/>
                </a:solidFill>
                <a:latin typeface="Roboto" panose="02000000000000000000" pitchFamily="2" charset="0"/>
                <a:ea typeface="Roboto" panose="02000000000000000000" pitchFamily="2" charset="0"/>
                <a:cs typeface="Arial"/>
              </a:rPr>
              <a:t> </a:t>
            </a:r>
            <a:r>
              <a:rPr sz="1000" dirty="0">
                <a:solidFill>
                  <a:srgbClr val="231F20"/>
                </a:solidFill>
                <a:latin typeface="Roboto" panose="02000000000000000000" pitchFamily="2" charset="0"/>
                <a:ea typeface="Roboto" panose="02000000000000000000" pitchFamily="2" charset="0"/>
                <a:cs typeface="Arial"/>
              </a:rPr>
              <a:t>any</a:t>
            </a:r>
            <a:r>
              <a:rPr sz="1000" spc="-50" dirty="0">
                <a:solidFill>
                  <a:srgbClr val="231F20"/>
                </a:solidFill>
                <a:latin typeface="Roboto" panose="02000000000000000000" pitchFamily="2" charset="0"/>
                <a:ea typeface="Roboto" panose="02000000000000000000" pitchFamily="2" charset="0"/>
                <a:cs typeface="Arial"/>
              </a:rPr>
              <a:t> </a:t>
            </a:r>
            <a:r>
              <a:rPr sz="1000" spc="40" dirty="0">
                <a:solidFill>
                  <a:srgbClr val="231F20"/>
                </a:solidFill>
                <a:latin typeface="Roboto" panose="02000000000000000000" pitchFamily="2" charset="0"/>
                <a:ea typeface="Roboto" panose="02000000000000000000" pitchFamily="2" charset="0"/>
                <a:cs typeface="Arial"/>
              </a:rPr>
              <a:t>of</a:t>
            </a:r>
            <a:r>
              <a:rPr sz="1000" spc="-50"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Our</a:t>
            </a:r>
            <a:r>
              <a:rPr sz="1000" spc="-50"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People</a:t>
            </a:r>
            <a:endParaRPr sz="1000" dirty="0">
              <a:latin typeface="Roboto" panose="02000000000000000000" pitchFamily="2" charset="0"/>
              <a:ea typeface="Roboto" panose="02000000000000000000" pitchFamily="2" charset="0"/>
              <a:cs typeface="Arial"/>
            </a:endParaRPr>
          </a:p>
          <a:p>
            <a:pPr marL="192405" marR="76200" indent="-180340">
              <a:lnSpc>
                <a:spcPct val="100000"/>
              </a:lnSpc>
              <a:buChar char="–"/>
              <a:tabLst>
                <a:tab pos="193040" algn="l"/>
              </a:tabLst>
            </a:pPr>
            <a:r>
              <a:rPr sz="1000" spc="35" dirty="0">
                <a:solidFill>
                  <a:srgbClr val="231F20"/>
                </a:solidFill>
                <a:latin typeface="Roboto" panose="02000000000000000000" pitchFamily="2" charset="0"/>
                <a:ea typeface="Roboto" panose="02000000000000000000" pitchFamily="2" charset="0"/>
                <a:cs typeface="Arial"/>
              </a:rPr>
              <a:t>A</a:t>
            </a:r>
            <a:r>
              <a:rPr sz="1000" spc="-45"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relevant</a:t>
            </a:r>
            <a:r>
              <a:rPr sz="1000" spc="-4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qualification</a:t>
            </a:r>
            <a:r>
              <a:rPr sz="1000" spc="-45" dirty="0">
                <a:solidFill>
                  <a:srgbClr val="231F20"/>
                </a:solidFill>
                <a:latin typeface="Roboto" panose="02000000000000000000" pitchFamily="2" charset="0"/>
                <a:ea typeface="Roboto" panose="02000000000000000000" pitchFamily="2" charset="0"/>
                <a:cs typeface="Arial"/>
              </a:rPr>
              <a:t> </a:t>
            </a:r>
            <a:r>
              <a:rPr sz="1000" dirty="0">
                <a:solidFill>
                  <a:srgbClr val="231F20"/>
                </a:solidFill>
                <a:latin typeface="Roboto" panose="02000000000000000000" pitchFamily="2" charset="0"/>
                <a:ea typeface="Roboto" panose="02000000000000000000" pitchFamily="2" charset="0"/>
                <a:cs typeface="Arial"/>
              </a:rPr>
              <a:t>in</a:t>
            </a:r>
            <a:r>
              <a:rPr sz="1000" spc="-45" dirty="0">
                <a:solidFill>
                  <a:srgbClr val="231F20"/>
                </a:solidFill>
                <a:latin typeface="Roboto" panose="02000000000000000000" pitchFamily="2" charset="0"/>
                <a:ea typeface="Roboto" panose="02000000000000000000" pitchFamily="2" charset="0"/>
                <a:cs typeface="Arial"/>
              </a:rPr>
              <a:t> </a:t>
            </a:r>
            <a:r>
              <a:rPr sz="1000" spc="10" dirty="0">
                <a:solidFill>
                  <a:srgbClr val="231F20"/>
                </a:solidFill>
                <a:latin typeface="Roboto" panose="02000000000000000000" pitchFamily="2" charset="0"/>
                <a:ea typeface="Roboto" panose="02000000000000000000" pitchFamily="2" charset="0"/>
                <a:cs typeface="Arial"/>
              </a:rPr>
              <a:t>Engineering,</a:t>
            </a:r>
            <a:r>
              <a:rPr sz="1000" spc="-45"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Sustainable</a:t>
            </a:r>
            <a:r>
              <a:rPr sz="1000" spc="-45" dirty="0">
                <a:solidFill>
                  <a:srgbClr val="231F20"/>
                </a:solidFill>
                <a:latin typeface="Roboto" panose="02000000000000000000" pitchFamily="2" charset="0"/>
                <a:ea typeface="Roboto" panose="02000000000000000000" pitchFamily="2" charset="0"/>
                <a:cs typeface="Arial"/>
              </a:rPr>
              <a:t> </a:t>
            </a:r>
            <a:r>
              <a:rPr sz="1000" spc="10" dirty="0">
                <a:solidFill>
                  <a:srgbClr val="231F20"/>
                </a:solidFill>
                <a:latin typeface="Roboto" panose="02000000000000000000" pitchFamily="2" charset="0"/>
                <a:ea typeface="Roboto" panose="02000000000000000000" pitchFamily="2" charset="0"/>
                <a:cs typeface="Arial"/>
              </a:rPr>
              <a:t>Design</a:t>
            </a:r>
            <a:r>
              <a:rPr sz="1000" spc="-45"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or</a:t>
            </a:r>
            <a:r>
              <a:rPr sz="1000" spc="-4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a</a:t>
            </a:r>
            <a:r>
              <a:rPr sz="1000" spc="-45"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related  </a:t>
            </a:r>
            <a:r>
              <a:rPr sz="1000" spc="20" dirty="0">
                <a:solidFill>
                  <a:srgbClr val="231F20"/>
                </a:solidFill>
                <a:latin typeface="Roboto" panose="02000000000000000000" pitchFamily="2" charset="0"/>
                <a:ea typeface="Roboto" panose="02000000000000000000" pitchFamily="2" charset="0"/>
                <a:cs typeface="Arial"/>
              </a:rPr>
              <a:t>discipline</a:t>
            </a:r>
            <a:endParaRPr sz="1000" dirty="0">
              <a:latin typeface="Roboto" panose="02000000000000000000" pitchFamily="2" charset="0"/>
              <a:ea typeface="Roboto" panose="02000000000000000000" pitchFamily="2" charset="0"/>
              <a:cs typeface="Arial"/>
            </a:endParaRPr>
          </a:p>
          <a:p>
            <a:pPr marL="192405" indent="-180340" algn="just">
              <a:lnSpc>
                <a:spcPct val="100000"/>
              </a:lnSpc>
              <a:buChar char="–"/>
              <a:tabLst>
                <a:tab pos="193040" algn="l"/>
              </a:tabLst>
            </a:pPr>
            <a:r>
              <a:rPr sz="1000" spc="20" smtClean="0">
                <a:solidFill>
                  <a:srgbClr val="231F20"/>
                </a:solidFill>
                <a:latin typeface="Roboto" panose="02000000000000000000" pitchFamily="2" charset="0"/>
                <a:ea typeface="Roboto" panose="02000000000000000000" pitchFamily="2" charset="0"/>
                <a:cs typeface="Arial"/>
              </a:rPr>
              <a:t>Comprehensive </a:t>
            </a:r>
            <a:r>
              <a:rPr sz="1000" spc="20" dirty="0">
                <a:solidFill>
                  <a:srgbClr val="231F20"/>
                </a:solidFill>
                <a:latin typeface="Roboto" panose="02000000000000000000" pitchFamily="2" charset="0"/>
                <a:ea typeface="Roboto" panose="02000000000000000000" pitchFamily="2" charset="0"/>
                <a:cs typeface="Arial"/>
              </a:rPr>
              <a:t>knowledge of local building codes </a:t>
            </a:r>
            <a:r>
              <a:rPr sz="1000" spc="20">
                <a:solidFill>
                  <a:srgbClr val="231F20"/>
                </a:solidFill>
                <a:latin typeface="Roboto" panose="02000000000000000000" pitchFamily="2" charset="0"/>
                <a:ea typeface="Roboto" panose="02000000000000000000" pitchFamily="2" charset="0"/>
                <a:cs typeface="Arial"/>
              </a:rPr>
              <a:t>and </a:t>
            </a:r>
            <a:r>
              <a:rPr sz="1000" spc="20" smtClean="0">
                <a:solidFill>
                  <a:srgbClr val="231F20"/>
                </a:solidFill>
                <a:latin typeface="Roboto" panose="02000000000000000000" pitchFamily="2" charset="0"/>
                <a:ea typeface="Roboto" panose="02000000000000000000" pitchFamily="2" charset="0"/>
                <a:cs typeface="Arial"/>
              </a:rPr>
              <a:t>standards</a:t>
            </a:r>
            <a:endParaRPr lang="en-US" sz="1000" spc="20" dirty="0" smtClean="0">
              <a:solidFill>
                <a:srgbClr val="231F20"/>
              </a:solidFill>
              <a:latin typeface="Roboto" panose="02000000000000000000" pitchFamily="2" charset="0"/>
              <a:ea typeface="Roboto" panose="02000000000000000000" pitchFamily="2" charset="0"/>
              <a:cs typeface="Arial"/>
            </a:endParaRPr>
          </a:p>
          <a:p>
            <a:pPr marL="192405" indent="-180340" algn="just">
              <a:lnSpc>
                <a:spcPct val="100000"/>
              </a:lnSpc>
              <a:buChar char="–"/>
              <a:tabLst>
                <a:tab pos="193040" algn="l"/>
              </a:tabLst>
            </a:pPr>
            <a:r>
              <a:rPr lang="en-US" sz="1000" spc="20" dirty="0" smtClean="0">
                <a:solidFill>
                  <a:srgbClr val="231F20"/>
                </a:solidFill>
                <a:latin typeface="Roboto" panose="02000000000000000000" pitchFamily="2" charset="0"/>
                <a:ea typeface="Roboto" panose="02000000000000000000" pitchFamily="2" charset="0"/>
                <a:cs typeface="Arial"/>
              </a:rPr>
              <a:t>Achieve a detailed understanding of the Contract documents (drawings and specifications), phasing plans, MEP systems interrelationships, construction sequencing and project schedule.</a:t>
            </a:r>
          </a:p>
          <a:p>
            <a:pPr marL="192405" indent="-180340" algn="just">
              <a:lnSpc>
                <a:spcPct val="100000"/>
              </a:lnSpc>
              <a:buChar char="–"/>
              <a:tabLst>
                <a:tab pos="193040" algn="l"/>
              </a:tabLst>
            </a:pPr>
            <a:r>
              <a:rPr lang="en-US" sz="1000" spc="20" dirty="0" smtClean="0">
                <a:solidFill>
                  <a:srgbClr val="231F20"/>
                </a:solidFill>
                <a:latin typeface="Roboto" panose="02000000000000000000" pitchFamily="2" charset="0"/>
                <a:ea typeface="Roboto" panose="02000000000000000000" pitchFamily="2" charset="0"/>
                <a:cs typeface="Arial"/>
              </a:rPr>
              <a:t>Facilitate problem solving, as may arise, between MEP Subcontractors during construction.</a:t>
            </a:r>
          </a:p>
          <a:p>
            <a:pPr marL="192405" indent="-180340" algn="just">
              <a:buChar char="–"/>
              <a:tabLst>
                <a:tab pos="193040" algn="l"/>
              </a:tabLst>
            </a:pPr>
            <a:r>
              <a:rPr lang="en-US" sz="1000" spc="20" dirty="0" smtClean="0">
                <a:solidFill>
                  <a:srgbClr val="231F20"/>
                </a:solidFill>
                <a:latin typeface="Roboto" panose="02000000000000000000" pitchFamily="2" charset="0"/>
                <a:ea typeface="Roboto" panose="02000000000000000000" pitchFamily="2" charset="0"/>
                <a:cs typeface="Arial"/>
              </a:rPr>
              <a:t>HVAC Expert</a:t>
            </a:r>
          </a:p>
          <a:p>
            <a:pPr marL="192405" indent="-180340" algn="just">
              <a:buFontTx/>
              <a:buChar char="–"/>
              <a:tabLst>
                <a:tab pos="193040" algn="l"/>
              </a:tabLst>
            </a:pPr>
            <a:r>
              <a:rPr lang="en-US" sz="1000" spc="20" dirty="0" smtClean="0">
                <a:solidFill>
                  <a:srgbClr val="231F20"/>
                </a:solidFill>
                <a:latin typeface="Roboto" panose="02000000000000000000" pitchFamily="2" charset="0"/>
                <a:ea typeface="Roboto" panose="02000000000000000000" pitchFamily="2" charset="0"/>
                <a:cs typeface="Arial"/>
              </a:rPr>
              <a:t>Know Electrical Power And Lighting.</a:t>
            </a:r>
          </a:p>
          <a:p>
            <a:pPr marL="192405" indent="-180340" algn="just">
              <a:buFontTx/>
              <a:buChar char="–"/>
              <a:tabLst>
                <a:tab pos="193040" algn="l"/>
              </a:tabLst>
            </a:pPr>
            <a:r>
              <a:rPr lang="en-US" sz="1000" spc="20" dirty="0" smtClean="0">
                <a:solidFill>
                  <a:srgbClr val="231F20"/>
                </a:solidFill>
                <a:latin typeface="Roboto" panose="02000000000000000000" pitchFamily="2" charset="0"/>
                <a:ea typeface="Roboto" panose="02000000000000000000" pitchFamily="2" charset="0"/>
                <a:cs typeface="Arial"/>
              </a:rPr>
              <a:t>Plumbing Expert</a:t>
            </a:r>
          </a:p>
          <a:p>
            <a:pPr marL="192405" indent="-180340" algn="just">
              <a:buFontTx/>
              <a:buChar char="–"/>
              <a:tabLst>
                <a:tab pos="193040" algn="l"/>
              </a:tabLst>
            </a:pPr>
            <a:r>
              <a:rPr lang="en-US" sz="1000" spc="20" dirty="0" smtClean="0">
                <a:solidFill>
                  <a:srgbClr val="231F20"/>
                </a:solidFill>
                <a:latin typeface="Roboto" panose="02000000000000000000" pitchFamily="2" charset="0"/>
                <a:ea typeface="Roboto" panose="02000000000000000000" pitchFamily="2" charset="0"/>
                <a:cs typeface="Arial"/>
              </a:rPr>
              <a:t>Energy Management</a:t>
            </a:r>
          </a:p>
          <a:p>
            <a:pPr marL="192405" indent="-180340">
              <a:lnSpc>
                <a:spcPct val="100000"/>
              </a:lnSpc>
              <a:buChar char="–"/>
              <a:tabLst>
                <a:tab pos="193040" algn="l"/>
              </a:tabLst>
            </a:pPr>
            <a:r>
              <a:rPr sz="1000" spc="20" smtClean="0">
                <a:solidFill>
                  <a:srgbClr val="231F20"/>
                </a:solidFill>
                <a:latin typeface="Roboto" panose="02000000000000000000" pitchFamily="2" charset="0"/>
                <a:ea typeface="Roboto" panose="02000000000000000000" pitchFamily="2" charset="0"/>
                <a:cs typeface="Arial"/>
              </a:rPr>
              <a:t>A </a:t>
            </a:r>
            <a:r>
              <a:rPr sz="1000" spc="20" dirty="0">
                <a:solidFill>
                  <a:srgbClr val="231F20"/>
                </a:solidFill>
                <a:latin typeface="Roboto" panose="02000000000000000000" pitchFamily="2" charset="0"/>
                <a:ea typeface="Roboto" panose="02000000000000000000" pitchFamily="2" charset="0"/>
                <a:cs typeface="Arial"/>
              </a:rPr>
              <a:t>strong understanding of design thinking principles and ability to</a:t>
            </a:r>
          </a:p>
          <a:p>
            <a:pPr marL="192405" marR="147320">
              <a:lnSpc>
                <a:spcPct val="100000"/>
              </a:lnSpc>
            </a:pPr>
            <a:r>
              <a:rPr sz="1000" spc="20" dirty="0">
                <a:solidFill>
                  <a:srgbClr val="231F20"/>
                </a:solidFill>
                <a:latin typeface="Roboto" panose="02000000000000000000" pitchFamily="2" charset="0"/>
                <a:ea typeface="Roboto" panose="02000000000000000000" pitchFamily="2" charset="0"/>
                <a:cs typeface="Arial"/>
              </a:rPr>
              <a:t>understand and adopt a design-led approach to problem solving and  project management</a:t>
            </a:r>
          </a:p>
          <a:p>
            <a:pPr marL="192405" marR="67945" indent="-180340">
              <a:lnSpc>
                <a:spcPct val="100000"/>
              </a:lnSpc>
              <a:buChar char="–"/>
              <a:tabLst>
                <a:tab pos="193040" algn="l"/>
              </a:tabLst>
            </a:pPr>
            <a:r>
              <a:rPr sz="1000" spc="30" dirty="0">
                <a:solidFill>
                  <a:srgbClr val="231F20"/>
                </a:solidFill>
                <a:latin typeface="Roboto" panose="02000000000000000000" pitchFamily="2" charset="0"/>
                <a:ea typeface="Roboto" panose="02000000000000000000" pitchFamily="2" charset="0"/>
                <a:cs typeface="Arial"/>
              </a:rPr>
              <a:t>Ability</a:t>
            </a:r>
            <a:r>
              <a:rPr sz="1000" spc="-50"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to</a:t>
            </a:r>
            <a:r>
              <a:rPr sz="1000" spc="-50"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identify</a:t>
            </a:r>
            <a:r>
              <a:rPr sz="1000" spc="-45"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opportunities</a:t>
            </a:r>
            <a:r>
              <a:rPr sz="1000" spc="-50"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to</a:t>
            </a:r>
            <a:r>
              <a:rPr sz="1000" spc="-50"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continuously</a:t>
            </a:r>
            <a:r>
              <a:rPr sz="1000" spc="-45"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improve</a:t>
            </a:r>
            <a:r>
              <a:rPr sz="1000" spc="-5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our</a:t>
            </a:r>
            <a:r>
              <a:rPr sz="1000" spc="-5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processes  </a:t>
            </a:r>
            <a:r>
              <a:rPr sz="1000" spc="15">
                <a:solidFill>
                  <a:srgbClr val="231F20"/>
                </a:solidFill>
                <a:latin typeface="Roboto" panose="02000000000000000000" pitchFamily="2" charset="0"/>
                <a:ea typeface="Roboto" panose="02000000000000000000" pitchFamily="2" charset="0"/>
                <a:cs typeface="Arial"/>
              </a:rPr>
              <a:t>and</a:t>
            </a:r>
            <a:r>
              <a:rPr sz="1000" spc="-55">
                <a:solidFill>
                  <a:srgbClr val="231F20"/>
                </a:solidFill>
                <a:latin typeface="Roboto" panose="02000000000000000000" pitchFamily="2" charset="0"/>
                <a:ea typeface="Roboto" panose="02000000000000000000" pitchFamily="2" charset="0"/>
                <a:cs typeface="Arial"/>
              </a:rPr>
              <a:t> </a:t>
            </a:r>
            <a:r>
              <a:rPr sz="1000" spc="30" smtClean="0">
                <a:solidFill>
                  <a:srgbClr val="231F20"/>
                </a:solidFill>
                <a:latin typeface="Roboto" panose="02000000000000000000" pitchFamily="2" charset="0"/>
                <a:ea typeface="Roboto" panose="02000000000000000000" pitchFamily="2" charset="0"/>
                <a:cs typeface="Arial"/>
              </a:rPr>
              <a:t>practices</a:t>
            </a:r>
            <a:endParaRPr lang="en-US" sz="1000" spc="30" dirty="0" smtClean="0">
              <a:solidFill>
                <a:srgbClr val="231F20"/>
              </a:solidFill>
              <a:latin typeface="Roboto" panose="02000000000000000000" pitchFamily="2" charset="0"/>
              <a:ea typeface="Roboto" panose="02000000000000000000" pitchFamily="2" charset="0"/>
              <a:cs typeface="Arial"/>
            </a:endParaRPr>
          </a:p>
          <a:p>
            <a:pPr marL="192405" marR="67945" indent="-180340">
              <a:lnSpc>
                <a:spcPct val="100000"/>
              </a:lnSpc>
              <a:buChar char="–"/>
              <a:tabLst>
                <a:tab pos="193040" algn="l"/>
              </a:tabLst>
            </a:pPr>
            <a:r>
              <a:rPr lang="en-US" sz="1000" spc="30" dirty="0" smtClean="0">
                <a:solidFill>
                  <a:srgbClr val="231F20"/>
                </a:solidFill>
                <a:latin typeface="Roboto" panose="02000000000000000000" pitchFamily="2" charset="0"/>
                <a:ea typeface="Roboto" panose="02000000000000000000" pitchFamily="2" charset="0"/>
                <a:cs typeface="Arial"/>
              </a:rPr>
              <a:t>Provide leadership, direction, mentoring and training to the team ensuring effective engagement and use of skills, competencies and expertise to drive operational efficiencies and quality</a:t>
            </a:r>
          </a:p>
          <a:p>
            <a:pPr marL="192405" marR="67945" indent="-180340">
              <a:lnSpc>
                <a:spcPct val="100000"/>
              </a:lnSpc>
              <a:buChar char="–"/>
              <a:tabLst>
                <a:tab pos="193040" algn="l"/>
              </a:tabLst>
            </a:pPr>
            <a:r>
              <a:rPr lang="en-US" sz="1000" dirty="0" smtClean="0"/>
              <a:t>developing detailed project plans, ensuring resource availability and allocation and delivering every project on time within budget and scope.</a:t>
            </a:r>
          </a:p>
          <a:p>
            <a:pPr marL="192405" marR="67945" indent="-180340">
              <a:lnSpc>
                <a:spcPct val="100000"/>
              </a:lnSpc>
              <a:buChar char="–"/>
              <a:tabLst>
                <a:tab pos="193040" algn="l"/>
              </a:tabLst>
            </a:pPr>
            <a:r>
              <a:rPr lang="en-US" sz="1000" spc="30" dirty="0" smtClean="0">
                <a:solidFill>
                  <a:srgbClr val="231F20"/>
                </a:solidFill>
                <a:latin typeface="Roboto" panose="02000000000000000000" pitchFamily="2" charset="0"/>
                <a:ea typeface="Roboto" panose="02000000000000000000" pitchFamily="2" charset="0"/>
                <a:cs typeface="Arial"/>
              </a:rPr>
              <a:t>Maintain professional standards, meeting company objectives in relation to budget targets, service quality, company reputation, QA, QS and environmental standards. </a:t>
            </a:r>
          </a:p>
          <a:p>
            <a:pPr marL="192405" marR="67945" indent="-180340">
              <a:lnSpc>
                <a:spcPct val="100000"/>
              </a:lnSpc>
              <a:buChar char="–"/>
              <a:tabLst>
                <a:tab pos="193040" algn="l"/>
              </a:tabLst>
            </a:pPr>
            <a:r>
              <a:rPr lang="en-US" sz="1000" spc="30" dirty="0" smtClean="0">
                <a:solidFill>
                  <a:srgbClr val="231F20"/>
                </a:solidFill>
                <a:latin typeface="Roboto" panose="02000000000000000000" pitchFamily="2" charset="0"/>
                <a:ea typeface="Roboto" panose="02000000000000000000" pitchFamily="2" charset="0"/>
                <a:cs typeface="Arial"/>
              </a:rPr>
              <a:t>Measure project performance using appropriate systems, tools and techniques</a:t>
            </a:r>
          </a:p>
          <a:p>
            <a:pPr marL="192405" marR="67945" indent="-180340">
              <a:buFontTx/>
              <a:buChar char="–"/>
              <a:tabLst>
                <a:tab pos="193040" algn="l"/>
              </a:tabLst>
            </a:pPr>
            <a:r>
              <a:rPr lang="en-US" sz="1000" spc="30" dirty="0" smtClean="0">
                <a:solidFill>
                  <a:srgbClr val="231F20"/>
                </a:solidFill>
                <a:latin typeface="Roboto" panose="02000000000000000000" pitchFamily="2" charset="0"/>
                <a:ea typeface="Roboto" panose="02000000000000000000" pitchFamily="2" charset="0"/>
                <a:cs typeface="Arial"/>
              </a:rPr>
              <a:t>To prepare and deliver effective oral presentations whenever required.</a:t>
            </a:r>
          </a:p>
          <a:p>
            <a:pPr marL="192405" marR="67945" indent="-180340">
              <a:buChar char="–"/>
              <a:tabLst>
                <a:tab pos="193040" algn="l"/>
              </a:tabLst>
            </a:pPr>
            <a:r>
              <a:rPr lang="en-US" sz="1000" spc="30" dirty="0" smtClean="0">
                <a:solidFill>
                  <a:srgbClr val="231F20"/>
                </a:solidFill>
                <a:latin typeface="Roboto" panose="02000000000000000000" pitchFamily="2" charset="0"/>
                <a:ea typeface="Roboto" panose="02000000000000000000" pitchFamily="2" charset="0"/>
                <a:cs typeface="Arial"/>
              </a:rPr>
              <a:t>In conjunction with the document controller, ensure that the filing/logging of the MEP documentation is undertaken in line with the project handbook and continually monitor the same</a:t>
            </a:r>
          </a:p>
          <a:p>
            <a:pPr marL="192405" marR="67945" indent="-180340">
              <a:buFontTx/>
              <a:buChar char="–"/>
              <a:tabLst>
                <a:tab pos="193040" algn="l"/>
              </a:tabLst>
            </a:pPr>
            <a:r>
              <a:rPr lang="en-US" sz="1000" spc="30" dirty="0" smtClean="0">
                <a:solidFill>
                  <a:srgbClr val="231F20"/>
                </a:solidFill>
                <a:latin typeface="Roboto" panose="02000000000000000000" pitchFamily="2" charset="0"/>
                <a:ea typeface="Roboto" panose="02000000000000000000" pitchFamily="2" charset="0"/>
                <a:cs typeface="Arial"/>
              </a:rPr>
              <a:t>Take part in risk workshops and report any risks associated with MEP installations or general projects to the Project Head.</a:t>
            </a:r>
          </a:p>
          <a:p>
            <a:pPr marL="192405" marR="67945" indent="-180340">
              <a:buFontTx/>
              <a:buChar char="–"/>
              <a:tabLst>
                <a:tab pos="193040" algn="l"/>
              </a:tabLst>
            </a:pPr>
            <a:r>
              <a:rPr lang="en-US" sz="1000" spc="30" dirty="0" smtClean="0">
                <a:solidFill>
                  <a:srgbClr val="231F20"/>
                </a:solidFill>
                <a:latin typeface="Roboto" panose="02000000000000000000" pitchFamily="2" charset="0"/>
                <a:ea typeface="Roboto" panose="02000000000000000000" pitchFamily="2" charset="0"/>
                <a:cs typeface="Arial"/>
              </a:rPr>
              <a:t>knowledge of MS Office, </a:t>
            </a:r>
            <a:r>
              <a:rPr lang="en-US" sz="1000" spc="30" dirty="0" smtClean="0">
                <a:solidFill>
                  <a:srgbClr val="231F20"/>
                </a:solidFill>
                <a:latin typeface="Roboto" panose="02000000000000000000" pitchFamily="2" charset="0"/>
                <a:ea typeface="Roboto" panose="02000000000000000000" pitchFamily="2" charset="0"/>
                <a:cs typeface="Arial"/>
                <a:hlinkClick r:id="rId3" tooltip="Top Rated Autocad Online Courses"/>
              </a:rPr>
              <a:t>AutoCAD</a:t>
            </a:r>
            <a:r>
              <a:rPr lang="en-US" sz="1000" spc="30" dirty="0" smtClean="0">
                <a:solidFill>
                  <a:srgbClr val="231F20"/>
                </a:solidFill>
                <a:latin typeface="Roboto" panose="02000000000000000000" pitchFamily="2" charset="0"/>
                <a:ea typeface="Roboto" panose="02000000000000000000" pitchFamily="2" charset="0"/>
                <a:cs typeface="Arial"/>
              </a:rPr>
              <a:t> and </a:t>
            </a:r>
            <a:r>
              <a:rPr lang="en-US" sz="1000" spc="30" dirty="0" smtClean="0">
                <a:solidFill>
                  <a:srgbClr val="231F20"/>
                </a:solidFill>
                <a:latin typeface="Roboto" panose="02000000000000000000" pitchFamily="2" charset="0"/>
                <a:ea typeface="Roboto" panose="02000000000000000000" pitchFamily="2" charset="0"/>
                <a:cs typeface="Arial"/>
                <a:hlinkClick r:id="rId4"/>
              </a:rPr>
              <a:t>Project management software</a:t>
            </a:r>
            <a:r>
              <a:rPr lang="en-US" sz="1000" spc="30" dirty="0" smtClean="0">
                <a:solidFill>
                  <a:srgbClr val="231F20"/>
                </a:solidFill>
                <a:latin typeface="Roboto" panose="02000000000000000000" pitchFamily="2" charset="0"/>
                <a:ea typeface="Roboto" panose="02000000000000000000" pitchFamily="2" charset="0"/>
                <a:cs typeface="Arial"/>
              </a:rPr>
              <a:t>.</a:t>
            </a:r>
          </a:p>
          <a:p>
            <a:pPr marL="192405" marR="67945" indent="-180340">
              <a:buChar char="–"/>
              <a:tabLst>
                <a:tab pos="193040" algn="l"/>
              </a:tabLst>
            </a:pPr>
            <a:endParaRPr lang="en-US" sz="1000" spc="30" dirty="0" smtClean="0">
              <a:solidFill>
                <a:srgbClr val="231F20"/>
              </a:solidFill>
              <a:latin typeface="Roboto" panose="02000000000000000000" pitchFamily="2" charset="0"/>
              <a:ea typeface="Roboto" panose="02000000000000000000" pitchFamily="2" charset="0"/>
              <a:cs typeface="Arial"/>
            </a:endParaRPr>
          </a:p>
          <a:p>
            <a:pPr marL="12700" algn="just">
              <a:lnSpc>
                <a:spcPct val="100000"/>
              </a:lnSpc>
            </a:pPr>
            <a:endParaRPr lang="en-US" sz="1000" i="1" dirty="0" smtClean="0">
              <a:solidFill>
                <a:srgbClr val="231F20"/>
              </a:solidFill>
              <a:latin typeface="Roboto Medium" panose="02000000000000000000" pitchFamily="2" charset="0"/>
              <a:ea typeface="Roboto Medium" panose="02000000000000000000" pitchFamily="2" charset="0"/>
              <a:cs typeface="Arial"/>
            </a:endParaRPr>
          </a:p>
          <a:p>
            <a:pPr marL="12700" algn="just">
              <a:lnSpc>
                <a:spcPct val="100000"/>
              </a:lnSpc>
            </a:pPr>
            <a:r>
              <a:rPr sz="1000" i="1" smtClean="0">
                <a:solidFill>
                  <a:srgbClr val="231F20"/>
                </a:solidFill>
                <a:latin typeface="Roboto Medium" panose="02000000000000000000" pitchFamily="2" charset="0"/>
                <a:ea typeface="Roboto Medium" panose="02000000000000000000" pitchFamily="2" charset="0"/>
                <a:cs typeface="Arial"/>
              </a:rPr>
              <a:t>NICE </a:t>
            </a:r>
            <a:r>
              <a:rPr sz="1000" i="1" dirty="0">
                <a:solidFill>
                  <a:srgbClr val="231F20"/>
                </a:solidFill>
                <a:latin typeface="Roboto Medium" panose="02000000000000000000" pitchFamily="2" charset="0"/>
                <a:ea typeface="Roboto Medium" panose="02000000000000000000" pitchFamily="2" charset="0"/>
                <a:cs typeface="Arial"/>
              </a:rPr>
              <a:t>TO</a:t>
            </a:r>
            <a:r>
              <a:rPr sz="1000" i="1" spc="-55" dirty="0">
                <a:solidFill>
                  <a:srgbClr val="231F20"/>
                </a:solidFill>
                <a:latin typeface="Roboto Medium" panose="02000000000000000000" pitchFamily="2" charset="0"/>
                <a:ea typeface="Roboto Medium" panose="02000000000000000000" pitchFamily="2" charset="0"/>
                <a:cs typeface="Arial"/>
              </a:rPr>
              <a:t> </a:t>
            </a:r>
            <a:r>
              <a:rPr sz="1000" i="1" spc="-10" dirty="0">
                <a:solidFill>
                  <a:srgbClr val="231F20"/>
                </a:solidFill>
                <a:latin typeface="Roboto Medium" panose="02000000000000000000" pitchFamily="2" charset="0"/>
                <a:ea typeface="Roboto Medium" panose="02000000000000000000" pitchFamily="2" charset="0"/>
                <a:cs typeface="Arial"/>
              </a:rPr>
              <a:t>HAVES</a:t>
            </a:r>
            <a:endParaRPr sz="1000" i="1" dirty="0">
              <a:latin typeface="Roboto Medium" panose="02000000000000000000" pitchFamily="2" charset="0"/>
              <a:ea typeface="Roboto Medium" panose="02000000000000000000" pitchFamily="2" charset="0"/>
              <a:cs typeface="Arial"/>
            </a:endParaRPr>
          </a:p>
          <a:p>
            <a:pPr marL="192405" marR="62230" indent="-180340" algn="just">
              <a:spcBef>
                <a:spcPts val="670"/>
              </a:spcBef>
              <a:buFontTx/>
              <a:buChar char="–"/>
              <a:tabLst>
                <a:tab pos="193040" algn="l"/>
              </a:tabLst>
            </a:pPr>
            <a:r>
              <a:rPr lang="en-US" sz="1000" dirty="0" smtClean="0">
                <a:solidFill>
                  <a:srgbClr val="231F20"/>
                </a:solidFill>
                <a:latin typeface="Roboto" panose="02000000000000000000" pitchFamily="2" charset="0"/>
                <a:ea typeface="Roboto" panose="02000000000000000000" pitchFamily="2" charset="0"/>
                <a:cs typeface="Arial"/>
              </a:rPr>
              <a:t>Planning &amp; leading of MEP</a:t>
            </a:r>
          </a:p>
          <a:p>
            <a:pPr marL="192405" marR="62230" indent="-180340" algn="just">
              <a:spcBef>
                <a:spcPts val="670"/>
              </a:spcBef>
              <a:buFontTx/>
              <a:buChar char="–"/>
              <a:tabLst>
                <a:tab pos="193040" algn="l"/>
              </a:tabLst>
            </a:pPr>
            <a:r>
              <a:rPr lang="en-US" sz="1000" dirty="0" smtClean="0">
                <a:solidFill>
                  <a:srgbClr val="231F20"/>
                </a:solidFill>
                <a:latin typeface="Roboto" panose="02000000000000000000" pitchFamily="2" charset="0"/>
                <a:ea typeface="Roboto" panose="02000000000000000000" pitchFamily="2" charset="0"/>
                <a:cs typeface="Arial"/>
              </a:rPr>
              <a:t>A willingness to travel and work in different locations when required</a:t>
            </a:r>
          </a:p>
          <a:p>
            <a:pPr marL="192405" marR="62230" indent="-180340" algn="just">
              <a:spcBef>
                <a:spcPts val="670"/>
              </a:spcBef>
              <a:buFontTx/>
              <a:buChar char="–"/>
              <a:tabLst>
                <a:tab pos="193040" algn="l"/>
              </a:tabLst>
            </a:pPr>
            <a:r>
              <a:rPr lang="en-US" sz="1000" dirty="0" smtClean="0">
                <a:solidFill>
                  <a:srgbClr val="231F20"/>
                </a:solidFill>
                <a:latin typeface="Roboto" panose="02000000000000000000" pitchFamily="2" charset="0"/>
                <a:ea typeface="Roboto" panose="02000000000000000000" pitchFamily="2" charset="0"/>
                <a:cs typeface="Arial"/>
              </a:rPr>
              <a:t>Self-motivated with the ability to manage multiple projects with competing demands/priorities.</a:t>
            </a:r>
          </a:p>
          <a:p>
            <a:pPr marL="192405" marR="62230" indent="-180340" algn="just">
              <a:spcBef>
                <a:spcPts val="670"/>
              </a:spcBef>
              <a:buFontTx/>
              <a:buChar char="–"/>
              <a:tabLst>
                <a:tab pos="193040" algn="l"/>
              </a:tabLst>
            </a:pPr>
            <a:r>
              <a:rPr lang="en-US" sz="1000" dirty="0" smtClean="0">
                <a:solidFill>
                  <a:srgbClr val="231F20"/>
                </a:solidFill>
                <a:latin typeface="Roboto" panose="02000000000000000000" pitchFamily="2" charset="0"/>
                <a:ea typeface="Roboto" panose="02000000000000000000" pitchFamily="2" charset="0"/>
                <a:cs typeface="Arial"/>
              </a:rPr>
              <a:t>Highly flexible with the ability to work independently or within a team environment.</a:t>
            </a:r>
          </a:p>
          <a:p>
            <a:pPr marL="192405" marR="62230" indent="-180340" algn="just">
              <a:spcBef>
                <a:spcPts val="670"/>
              </a:spcBef>
              <a:buFontTx/>
              <a:buChar char="–"/>
              <a:tabLst>
                <a:tab pos="193040" algn="l"/>
              </a:tabLst>
            </a:pPr>
            <a:r>
              <a:rPr lang="en-US" sz="1000" dirty="0" smtClean="0">
                <a:solidFill>
                  <a:srgbClr val="231F20"/>
                </a:solidFill>
                <a:latin typeface="Roboto" panose="02000000000000000000" pitchFamily="2" charset="0"/>
                <a:ea typeface="Roboto" panose="02000000000000000000" pitchFamily="2" charset="0"/>
                <a:cs typeface="Arial"/>
              </a:rPr>
              <a:t>Effective negotiating skills and the ability to manage priorities in a changing environment</a:t>
            </a:r>
          </a:p>
          <a:p>
            <a:pPr marL="192405" marR="62230" indent="-180340" algn="just">
              <a:lnSpc>
                <a:spcPct val="100000"/>
              </a:lnSpc>
              <a:spcBef>
                <a:spcPts val="670"/>
              </a:spcBef>
              <a:tabLst>
                <a:tab pos="193040" algn="l"/>
              </a:tabLst>
            </a:pPr>
            <a:endParaRPr sz="1000" dirty="0">
              <a:latin typeface="Roboto" panose="02000000000000000000" pitchFamily="2" charset="0"/>
              <a:ea typeface="Roboto" panose="02000000000000000000" pitchFamily="2" charset="0"/>
              <a:cs typeface="Arial"/>
            </a:endParaRPr>
          </a:p>
        </p:txBody>
      </p:sp>
      <p:pic>
        <p:nvPicPr>
          <p:cNvPr id="8" name="Picture 7"/>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419299" y="10051593"/>
            <a:ext cx="746561" cy="277335"/>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19300" y="387553"/>
            <a:ext cx="423545" cy="197490"/>
          </a:xfrm>
          <a:prstGeom prst="rect">
            <a:avLst/>
          </a:prstGeom>
        </p:spPr>
        <p:txBody>
          <a:bodyPr vert="horz" wrap="square" lIns="0" tIns="12700" rIns="0" bIns="0" rtlCol="0">
            <a:spAutoFit/>
          </a:bodyPr>
          <a:lstStyle/>
          <a:p>
            <a:pPr marL="12700">
              <a:lnSpc>
                <a:spcPct val="100000"/>
              </a:lnSpc>
              <a:spcBef>
                <a:spcPts val="100"/>
              </a:spcBef>
            </a:pPr>
            <a:r>
              <a:rPr sz="1200" i="1" spc="-95" dirty="0">
                <a:solidFill>
                  <a:srgbClr val="231F20"/>
                </a:solidFill>
                <a:latin typeface="Roboto Medium" panose="02000000000000000000" pitchFamily="2" charset="0"/>
                <a:ea typeface="Roboto Medium" panose="02000000000000000000" pitchFamily="2" charset="0"/>
                <a:cs typeface="Arial"/>
              </a:rPr>
              <a:t>T</a:t>
            </a:r>
            <a:r>
              <a:rPr sz="1200" i="1" spc="15" dirty="0">
                <a:solidFill>
                  <a:srgbClr val="231F20"/>
                </a:solidFill>
                <a:latin typeface="Roboto Medium" panose="02000000000000000000" pitchFamily="2" charset="0"/>
                <a:ea typeface="Roboto Medium" panose="02000000000000000000" pitchFamily="2" charset="0"/>
                <a:cs typeface="Arial"/>
              </a:rPr>
              <a:t>as</a:t>
            </a:r>
            <a:r>
              <a:rPr sz="1200" i="1" spc="-5" dirty="0">
                <a:solidFill>
                  <a:srgbClr val="231F20"/>
                </a:solidFill>
                <a:latin typeface="Roboto Medium" panose="02000000000000000000" pitchFamily="2" charset="0"/>
                <a:ea typeface="Roboto Medium" panose="02000000000000000000" pitchFamily="2" charset="0"/>
                <a:cs typeface="Arial"/>
              </a:rPr>
              <a:t>k</a:t>
            </a:r>
            <a:r>
              <a:rPr sz="1200" i="1" spc="-25" dirty="0">
                <a:solidFill>
                  <a:srgbClr val="231F20"/>
                </a:solidFill>
                <a:latin typeface="Roboto Medium" panose="02000000000000000000" pitchFamily="2" charset="0"/>
                <a:ea typeface="Roboto Medium" panose="02000000000000000000" pitchFamily="2" charset="0"/>
                <a:cs typeface="Arial"/>
              </a:rPr>
              <a:t>s</a:t>
            </a:r>
            <a:endParaRPr sz="1200" i="1" dirty="0">
              <a:latin typeface="Roboto Medium" panose="02000000000000000000" pitchFamily="2" charset="0"/>
              <a:ea typeface="Roboto Medium" panose="02000000000000000000" pitchFamily="2" charset="0"/>
              <a:cs typeface="Arial"/>
            </a:endParaRPr>
          </a:p>
        </p:txBody>
      </p:sp>
      <p:sp>
        <p:nvSpPr>
          <p:cNvPr id="3" name="object 3"/>
          <p:cNvSpPr txBox="1"/>
          <p:nvPr/>
        </p:nvSpPr>
        <p:spPr>
          <a:xfrm>
            <a:off x="2699296" y="306031"/>
            <a:ext cx="4362450" cy="5320046"/>
          </a:xfrm>
          <a:prstGeom prst="rect">
            <a:avLst/>
          </a:prstGeom>
        </p:spPr>
        <p:txBody>
          <a:bodyPr vert="horz" wrap="square" lIns="0" tIns="97155" rIns="0" bIns="0" rtlCol="0">
            <a:spAutoFit/>
          </a:bodyPr>
          <a:lstStyle/>
          <a:p>
            <a:pPr marL="12700">
              <a:lnSpc>
                <a:spcPct val="100000"/>
              </a:lnSpc>
              <a:spcBef>
                <a:spcPts val="765"/>
              </a:spcBef>
            </a:pPr>
            <a:r>
              <a:rPr sz="1000" i="1" dirty="0">
                <a:solidFill>
                  <a:srgbClr val="231F20"/>
                </a:solidFill>
                <a:latin typeface="Roboto Medium" panose="02000000000000000000" pitchFamily="2" charset="0"/>
                <a:ea typeface="Roboto Medium" panose="02000000000000000000" pitchFamily="2" charset="0"/>
                <a:cs typeface="Arial"/>
              </a:rPr>
              <a:t>PROJECT </a:t>
            </a:r>
            <a:r>
              <a:rPr sz="1000" i="1" spc="5" dirty="0">
                <a:solidFill>
                  <a:srgbClr val="231F20"/>
                </a:solidFill>
                <a:latin typeface="Roboto Medium" panose="02000000000000000000" pitchFamily="2" charset="0"/>
                <a:ea typeface="Roboto Medium" panose="02000000000000000000" pitchFamily="2" charset="0"/>
                <a:cs typeface="Arial"/>
              </a:rPr>
              <a:t>DIRECTION </a:t>
            </a:r>
            <a:r>
              <a:rPr sz="1000" i="1" spc="-30" dirty="0">
                <a:solidFill>
                  <a:srgbClr val="231F20"/>
                </a:solidFill>
                <a:latin typeface="Roboto Medium" panose="02000000000000000000" pitchFamily="2" charset="0"/>
                <a:ea typeface="Roboto Medium" panose="02000000000000000000" pitchFamily="2" charset="0"/>
                <a:cs typeface="Arial"/>
              </a:rPr>
              <a:t>&amp; </a:t>
            </a:r>
            <a:r>
              <a:rPr sz="1000" i="1" dirty="0">
                <a:solidFill>
                  <a:srgbClr val="231F20"/>
                </a:solidFill>
                <a:latin typeface="Roboto Medium" panose="02000000000000000000" pitchFamily="2" charset="0"/>
                <a:ea typeface="Roboto Medium" panose="02000000000000000000" pitchFamily="2" charset="0"/>
                <a:cs typeface="Arial"/>
              </a:rPr>
              <a:t>CLIENT RELATIONSHIP</a:t>
            </a:r>
            <a:r>
              <a:rPr sz="1000" i="1" spc="-110" dirty="0">
                <a:solidFill>
                  <a:srgbClr val="231F20"/>
                </a:solidFill>
                <a:latin typeface="Roboto Medium" panose="02000000000000000000" pitchFamily="2" charset="0"/>
                <a:ea typeface="Roboto Medium" panose="02000000000000000000" pitchFamily="2" charset="0"/>
                <a:cs typeface="Arial"/>
              </a:rPr>
              <a:t> </a:t>
            </a:r>
            <a:r>
              <a:rPr sz="1000" i="1" spc="15" dirty="0">
                <a:solidFill>
                  <a:srgbClr val="231F20"/>
                </a:solidFill>
                <a:latin typeface="Roboto Medium" panose="02000000000000000000" pitchFamily="2" charset="0"/>
                <a:ea typeface="Roboto Medium" panose="02000000000000000000" pitchFamily="2" charset="0"/>
                <a:cs typeface="Arial"/>
              </a:rPr>
              <a:t>MANAGEMENT</a:t>
            </a:r>
            <a:endParaRPr sz="1000" i="1" dirty="0">
              <a:latin typeface="Roboto Medium" panose="02000000000000000000" pitchFamily="2" charset="0"/>
              <a:ea typeface="Roboto Medium" panose="02000000000000000000" pitchFamily="2" charset="0"/>
              <a:cs typeface="Arial"/>
            </a:endParaRPr>
          </a:p>
          <a:p>
            <a:pPr marL="192405" marR="135255" indent="-180340">
              <a:spcBef>
                <a:spcPts val="665"/>
              </a:spcBef>
              <a:buChar char="–"/>
              <a:tabLst>
                <a:tab pos="193040" algn="l"/>
              </a:tabLst>
            </a:pPr>
            <a:r>
              <a:rPr lang="en-US" sz="1000" spc="20" dirty="0" smtClean="0">
                <a:solidFill>
                  <a:srgbClr val="231F20"/>
                </a:solidFill>
                <a:latin typeface="Roboto" panose="02000000000000000000" pitchFamily="2" charset="0"/>
                <a:ea typeface="Roboto" panose="02000000000000000000" pitchFamily="2" charset="0"/>
                <a:cs typeface="Arial"/>
              </a:rPr>
              <a:t>Work collaboratively with clients to define project priorities and how the  team can best work together</a:t>
            </a:r>
          </a:p>
          <a:p>
            <a:pPr marL="192405" marR="135255" indent="-180340">
              <a:spcBef>
                <a:spcPts val="665"/>
              </a:spcBef>
              <a:buChar char="–"/>
              <a:tabLst>
                <a:tab pos="193040" algn="l"/>
              </a:tabLst>
            </a:pPr>
            <a:r>
              <a:rPr lang="en-US" sz="1000" spc="20" dirty="0" smtClean="0">
                <a:solidFill>
                  <a:srgbClr val="231F20"/>
                </a:solidFill>
                <a:latin typeface="Roboto" panose="02000000000000000000" pitchFamily="2" charset="0"/>
                <a:ea typeface="Roboto" panose="02000000000000000000" pitchFamily="2" charset="0"/>
                <a:cs typeface="Arial"/>
              </a:rPr>
              <a:t>Ensure that MEP Subcontractors provides and adheres to relevant Quality documentation/records.</a:t>
            </a:r>
          </a:p>
          <a:p>
            <a:pPr marL="192405" marR="135255" indent="-180340">
              <a:spcBef>
                <a:spcPts val="665"/>
              </a:spcBef>
              <a:buChar char="–"/>
              <a:tabLst>
                <a:tab pos="193040" algn="l"/>
              </a:tabLst>
            </a:pPr>
            <a:r>
              <a:rPr lang="en-US" sz="1000" spc="20" dirty="0" smtClean="0">
                <a:solidFill>
                  <a:srgbClr val="231F20"/>
                </a:solidFill>
                <a:latin typeface="Roboto" panose="02000000000000000000" pitchFamily="2" charset="0"/>
                <a:ea typeface="Roboto" panose="02000000000000000000" pitchFamily="2" charset="0"/>
                <a:cs typeface="Arial"/>
              </a:rPr>
              <a:t>Review contractor’s mechanical shop drawing in conjunction with the structural and electrical engineers to ensure engineering co-ordination and advise the Project Head accordingly.</a:t>
            </a:r>
          </a:p>
          <a:p>
            <a:pPr marL="192405" marR="135255" indent="-180340">
              <a:lnSpc>
                <a:spcPct val="100000"/>
              </a:lnSpc>
              <a:buChar char="–"/>
              <a:tabLst>
                <a:tab pos="193040" algn="l"/>
              </a:tabLst>
            </a:pPr>
            <a:r>
              <a:rPr lang="en-US" sz="1000" spc="20" dirty="0" smtClean="0">
                <a:solidFill>
                  <a:srgbClr val="231F20"/>
                </a:solidFill>
                <a:latin typeface="Roboto" panose="02000000000000000000" pitchFamily="2" charset="0"/>
                <a:ea typeface="Roboto" panose="02000000000000000000" pitchFamily="2" charset="0"/>
                <a:cs typeface="Arial"/>
              </a:rPr>
              <a:t> to prepare plans, details, specified and cost estimated of plumbing, heating, ventilating, air conditioning and general piping system.</a:t>
            </a:r>
          </a:p>
          <a:p>
            <a:pPr marL="192405" marR="135255" indent="-180340">
              <a:lnSpc>
                <a:spcPct val="100000"/>
              </a:lnSpc>
              <a:buChar char="–"/>
              <a:tabLst>
                <a:tab pos="193040" algn="l"/>
              </a:tabLst>
            </a:pPr>
            <a:r>
              <a:rPr lang="en-US" sz="1000" spc="20" dirty="0" smtClean="0">
                <a:solidFill>
                  <a:srgbClr val="231F20"/>
                </a:solidFill>
                <a:latin typeface="Roboto" panose="02000000000000000000" pitchFamily="2" charset="0"/>
                <a:ea typeface="Roboto" panose="02000000000000000000" pitchFamily="2" charset="0"/>
                <a:cs typeface="Arial"/>
              </a:rPr>
              <a:t> to analyze mechanical, Electrical and Plumbing engineering problems and formulate solutions.</a:t>
            </a:r>
          </a:p>
          <a:p>
            <a:pPr marL="192405" marR="135255" indent="-180340">
              <a:lnSpc>
                <a:spcPct val="100000"/>
              </a:lnSpc>
              <a:buChar char="–"/>
              <a:tabLst>
                <a:tab pos="193040" algn="l"/>
              </a:tabLst>
            </a:pPr>
            <a:r>
              <a:rPr lang="en-US" sz="1000" spc="20" dirty="0" smtClean="0">
                <a:solidFill>
                  <a:srgbClr val="231F20"/>
                </a:solidFill>
                <a:latin typeface="Roboto" panose="02000000000000000000" pitchFamily="2" charset="0"/>
                <a:ea typeface="Roboto" panose="02000000000000000000" pitchFamily="2" charset="0"/>
                <a:cs typeface="Arial"/>
              </a:rPr>
              <a:t> to plan, organize the review and evaluate the work of consultants, contractors, and others. </a:t>
            </a:r>
          </a:p>
          <a:p>
            <a:pPr marL="192405" marR="135255" indent="-180340">
              <a:lnSpc>
                <a:spcPct val="100000"/>
              </a:lnSpc>
              <a:buChar char="–"/>
              <a:tabLst>
                <a:tab pos="193040" algn="l"/>
              </a:tabLst>
            </a:pPr>
            <a:r>
              <a:rPr lang="en-US" sz="1000" spc="20" dirty="0" smtClean="0">
                <a:solidFill>
                  <a:srgbClr val="231F20"/>
                </a:solidFill>
                <a:latin typeface="Roboto" panose="02000000000000000000" pitchFamily="2" charset="0"/>
                <a:ea typeface="Roboto" panose="02000000000000000000" pitchFamily="2" charset="0"/>
                <a:cs typeface="Arial"/>
              </a:rPr>
              <a:t>Advise the Project Head of any technical aspects of the mechanical services that may affect construction progress, e.g. quality or snag.</a:t>
            </a:r>
          </a:p>
          <a:p>
            <a:pPr marL="192405" marR="135255" indent="-180340">
              <a:buFontTx/>
              <a:buChar char="–"/>
              <a:tabLst>
                <a:tab pos="193040" algn="l"/>
              </a:tabLst>
            </a:pPr>
            <a:r>
              <a:rPr lang="en-US" sz="1000" spc="20" dirty="0" smtClean="0">
                <a:solidFill>
                  <a:srgbClr val="231F20"/>
                </a:solidFill>
                <a:latin typeface="Roboto" panose="02000000000000000000" pitchFamily="2" charset="0"/>
                <a:ea typeface="Roboto" panose="02000000000000000000" pitchFamily="2" charset="0"/>
                <a:cs typeface="Arial"/>
              </a:rPr>
              <a:t>Continually review the contractor’s construction schedule during the progress of the site works with regards to MEP services and report to the Project Head on the same.</a:t>
            </a:r>
          </a:p>
          <a:p>
            <a:pPr marL="192405" indent="-180340" fontAlgn="base">
              <a:buChar char="–"/>
              <a:tabLst>
                <a:tab pos="193040" algn="l"/>
              </a:tabLst>
            </a:pPr>
            <a:r>
              <a:rPr lang="en-US" sz="1000" spc="20" dirty="0" smtClean="0">
                <a:solidFill>
                  <a:srgbClr val="231F20"/>
                </a:solidFill>
                <a:latin typeface="Roboto" panose="02000000000000000000" pitchFamily="2" charset="0"/>
                <a:ea typeface="Roboto" panose="02000000000000000000" pitchFamily="2" charset="0"/>
                <a:cs typeface="Arial"/>
              </a:rPr>
              <a:t>Reviewing compliance with federal and local safety guide</a:t>
            </a:r>
            <a:r>
              <a:rPr lang="en-US" sz="1000" spc="30" dirty="0" smtClean="0">
                <a:solidFill>
                  <a:srgbClr val="231F20"/>
                </a:solidFill>
                <a:latin typeface="Roboto" panose="02000000000000000000" pitchFamily="2" charset="0"/>
                <a:ea typeface="Roboto" panose="02000000000000000000" pitchFamily="2" charset="0"/>
                <a:cs typeface="Arial"/>
              </a:rPr>
              <a:t>lines and standards</a:t>
            </a:r>
          </a:p>
          <a:p>
            <a:pPr marL="192405" indent="-180340" fontAlgn="base">
              <a:buChar char="–"/>
              <a:tabLst>
                <a:tab pos="193040" algn="l"/>
              </a:tabLst>
            </a:pPr>
            <a:r>
              <a:rPr lang="en-US" sz="1000" spc="30" dirty="0" smtClean="0">
                <a:solidFill>
                  <a:srgbClr val="231F20"/>
                </a:solidFill>
                <a:latin typeface="Roboto" panose="02000000000000000000" pitchFamily="2" charset="0"/>
                <a:ea typeface="Roboto" panose="02000000000000000000" pitchFamily="2" charset="0"/>
                <a:cs typeface="Arial"/>
              </a:rPr>
              <a:t>Pre tender works like BOQ preparation, rate analysis, tender submission etc.</a:t>
            </a:r>
          </a:p>
          <a:p>
            <a:pPr marL="192405" indent="-180340" fontAlgn="base">
              <a:buChar char="–"/>
              <a:tabLst>
                <a:tab pos="193040" algn="l"/>
              </a:tabLst>
            </a:pPr>
            <a:r>
              <a:rPr lang="en-US" sz="1000" spc="30" dirty="0" smtClean="0">
                <a:solidFill>
                  <a:srgbClr val="231F20"/>
                </a:solidFill>
                <a:latin typeface="Roboto" panose="02000000000000000000" pitchFamily="2" charset="0"/>
                <a:ea typeface="Roboto" panose="02000000000000000000" pitchFamily="2" charset="0"/>
                <a:cs typeface="Arial"/>
              </a:rPr>
              <a:t>Post tender works like reconciliation of materials, subcontractors billing etc.</a:t>
            </a:r>
          </a:p>
          <a:p>
            <a:pPr marL="192405" indent="-180340" fontAlgn="base">
              <a:buChar char="–"/>
              <a:tabLst>
                <a:tab pos="193040" algn="l"/>
              </a:tabLst>
            </a:pPr>
            <a:r>
              <a:rPr lang="en-US" sz="1000" spc="20" dirty="0" smtClean="0">
                <a:solidFill>
                  <a:srgbClr val="231F20"/>
                </a:solidFill>
                <a:latin typeface="Roboto" panose="02000000000000000000" pitchFamily="2" charset="0"/>
                <a:ea typeface="Roboto" panose="02000000000000000000" pitchFamily="2" charset="0"/>
                <a:cs typeface="Arial"/>
              </a:rPr>
              <a:t>On a spot basis, witness mechanical system final testing and commissioning.</a:t>
            </a:r>
          </a:p>
          <a:p>
            <a:pPr marL="192405" indent="-180340" fontAlgn="base">
              <a:buChar char="–"/>
              <a:tabLst>
                <a:tab pos="193040" algn="l"/>
              </a:tabLst>
            </a:pPr>
            <a:r>
              <a:rPr lang="en-US" sz="1000" spc="30" dirty="0" smtClean="0">
                <a:solidFill>
                  <a:srgbClr val="231F20"/>
                </a:solidFill>
                <a:latin typeface="Roboto" panose="02000000000000000000" pitchFamily="2" charset="0"/>
                <a:ea typeface="Roboto" panose="02000000000000000000" pitchFamily="2" charset="0"/>
                <a:cs typeface="Arial"/>
              </a:rPr>
              <a:t>Attend project, site progress and any mechanical services related technical meetings as directed by the project manager.</a:t>
            </a:r>
          </a:p>
          <a:p>
            <a:pPr marL="192405" indent="-180340">
              <a:lnSpc>
                <a:spcPct val="100000"/>
              </a:lnSpc>
              <a:buChar char="–"/>
              <a:tabLst>
                <a:tab pos="193040" algn="l"/>
              </a:tabLst>
            </a:pPr>
            <a:r>
              <a:rPr lang="en-US" sz="1000" spc="25" dirty="0" smtClean="0">
                <a:solidFill>
                  <a:srgbClr val="231F20"/>
                </a:solidFill>
                <a:latin typeface="Roboto" panose="02000000000000000000" pitchFamily="2" charset="0"/>
                <a:ea typeface="Roboto" panose="02000000000000000000" pitchFamily="2" charset="0"/>
                <a:cs typeface="Arial"/>
              </a:rPr>
              <a:t>Reports -Work scheduling, lineup activities program, pending task, Sang list, target Vs Actual</a:t>
            </a:r>
            <a:endParaRPr lang="en-US" sz="1000" spc="30" dirty="0" smtClean="0">
              <a:solidFill>
                <a:srgbClr val="231F20"/>
              </a:solidFill>
              <a:latin typeface="Roboto" panose="02000000000000000000" pitchFamily="2" charset="0"/>
              <a:ea typeface="Roboto" panose="02000000000000000000" pitchFamily="2" charset="0"/>
              <a:cs typeface="Arial"/>
            </a:endParaRPr>
          </a:p>
          <a:p>
            <a:pPr>
              <a:lnSpc>
                <a:spcPct val="100000"/>
              </a:lnSpc>
              <a:spcBef>
                <a:spcPts val="55"/>
              </a:spcBef>
            </a:pPr>
            <a:endParaRPr sz="1100" i="1" dirty="0">
              <a:latin typeface="Roboto Medium" panose="02000000000000000000" pitchFamily="2" charset="0"/>
              <a:ea typeface="Roboto Medium" panose="02000000000000000000" pitchFamily="2" charset="0"/>
              <a:cs typeface="Arial"/>
            </a:endParaRPr>
          </a:p>
        </p:txBody>
      </p:sp>
      <p:sp>
        <p:nvSpPr>
          <p:cNvPr id="4" name="object 4"/>
          <p:cNvSpPr txBox="1"/>
          <p:nvPr/>
        </p:nvSpPr>
        <p:spPr>
          <a:xfrm>
            <a:off x="2635250" y="5422900"/>
            <a:ext cx="4420870" cy="5183470"/>
          </a:xfrm>
          <a:prstGeom prst="rect">
            <a:avLst/>
          </a:prstGeom>
        </p:spPr>
        <p:txBody>
          <a:bodyPr vert="horz" wrap="square" lIns="0" tIns="12700" rIns="0" bIns="0" rtlCol="0">
            <a:spAutoFit/>
          </a:bodyPr>
          <a:lstStyle/>
          <a:p>
            <a:pPr marL="192405" marR="193040" indent="-180340">
              <a:spcBef>
                <a:spcPts val="100"/>
              </a:spcBef>
              <a:tabLst>
                <a:tab pos="193040" algn="l"/>
              </a:tabLst>
            </a:pPr>
            <a:r>
              <a:rPr lang="en-US" sz="1000" i="1" spc="5" dirty="0" smtClean="0">
                <a:solidFill>
                  <a:srgbClr val="231F20"/>
                </a:solidFill>
                <a:latin typeface="Roboto Medium" panose="02000000000000000000" pitchFamily="2" charset="0"/>
                <a:ea typeface="Roboto Medium" panose="02000000000000000000" pitchFamily="2" charset="0"/>
                <a:cs typeface="Arial"/>
              </a:rPr>
              <a:t>TECHNICAL </a:t>
            </a:r>
            <a:r>
              <a:rPr lang="en-US" sz="1000" i="1" spc="-10" dirty="0" smtClean="0">
                <a:solidFill>
                  <a:srgbClr val="231F20"/>
                </a:solidFill>
                <a:latin typeface="Roboto Medium" panose="02000000000000000000" pitchFamily="2" charset="0"/>
                <a:ea typeface="Roboto Medium" panose="02000000000000000000" pitchFamily="2" charset="0"/>
                <a:cs typeface="Arial"/>
              </a:rPr>
              <a:t>ANALYSIS </a:t>
            </a:r>
            <a:r>
              <a:rPr lang="en-US" sz="1000" i="1" spc="-30" dirty="0" smtClean="0">
                <a:solidFill>
                  <a:srgbClr val="231F20"/>
                </a:solidFill>
                <a:latin typeface="Roboto Medium" panose="02000000000000000000" pitchFamily="2" charset="0"/>
                <a:ea typeface="Roboto Medium" panose="02000000000000000000" pitchFamily="2" charset="0"/>
                <a:cs typeface="Arial"/>
              </a:rPr>
              <a:t>, </a:t>
            </a:r>
            <a:r>
              <a:rPr lang="en-US" sz="1000" i="1" spc="-10" dirty="0" smtClean="0">
                <a:solidFill>
                  <a:srgbClr val="231F20"/>
                </a:solidFill>
                <a:latin typeface="Roboto Medium" panose="02000000000000000000" pitchFamily="2" charset="0"/>
                <a:ea typeface="Roboto Medium" panose="02000000000000000000" pitchFamily="2" charset="0"/>
                <a:cs typeface="Arial"/>
              </a:rPr>
              <a:t>Education &amp; Requirement</a:t>
            </a:r>
          </a:p>
          <a:p>
            <a:pPr marL="192405" marR="193040" indent="-180340">
              <a:lnSpc>
                <a:spcPct val="100000"/>
              </a:lnSpc>
              <a:spcBef>
                <a:spcPts val="100"/>
              </a:spcBef>
              <a:tabLst>
                <a:tab pos="193040" algn="l"/>
              </a:tabLst>
            </a:pPr>
            <a:endParaRPr lang="en-US" sz="1000" spc="25" dirty="0" smtClean="0">
              <a:solidFill>
                <a:srgbClr val="231F20"/>
              </a:solidFill>
              <a:latin typeface="Roboto" panose="02000000000000000000" pitchFamily="2" charset="0"/>
              <a:ea typeface="Roboto" panose="02000000000000000000" pitchFamily="2" charset="0"/>
              <a:cs typeface="Arial"/>
            </a:endParaRPr>
          </a:p>
          <a:p>
            <a:pPr marL="192405" marR="193040" indent="-180340">
              <a:lnSpc>
                <a:spcPct val="100000"/>
              </a:lnSpc>
              <a:spcBef>
                <a:spcPts val="100"/>
              </a:spcBef>
              <a:buChar char="–"/>
              <a:tabLst>
                <a:tab pos="193040" algn="l"/>
              </a:tabLst>
            </a:pPr>
            <a:r>
              <a:rPr sz="1000" spc="25" smtClean="0">
                <a:solidFill>
                  <a:srgbClr val="231F20"/>
                </a:solidFill>
                <a:latin typeface="Roboto" panose="02000000000000000000" pitchFamily="2" charset="0"/>
                <a:ea typeface="Roboto" panose="02000000000000000000" pitchFamily="2" charset="0"/>
                <a:cs typeface="Arial"/>
              </a:rPr>
              <a:t>Undertake </a:t>
            </a:r>
            <a:r>
              <a:rPr sz="1000" spc="15" dirty="0">
                <a:solidFill>
                  <a:srgbClr val="231F20"/>
                </a:solidFill>
                <a:latin typeface="Roboto" panose="02000000000000000000" pitchFamily="2" charset="0"/>
                <a:ea typeface="Roboto" panose="02000000000000000000" pitchFamily="2" charset="0"/>
                <a:cs typeface="Arial"/>
              </a:rPr>
              <a:t>and manage </a:t>
            </a:r>
            <a:r>
              <a:rPr sz="1000" spc="20" dirty="0">
                <a:solidFill>
                  <a:srgbClr val="231F20"/>
                </a:solidFill>
                <a:latin typeface="Roboto" panose="02000000000000000000" pitchFamily="2" charset="0"/>
                <a:ea typeface="Roboto" panose="02000000000000000000" pitchFamily="2" charset="0"/>
                <a:cs typeface="Arial"/>
              </a:rPr>
              <a:t>technical </a:t>
            </a:r>
            <a:r>
              <a:rPr sz="1000" spc="5" dirty="0">
                <a:solidFill>
                  <a:srgbClr val="231F20"/>
                </a:solidFill>
                <a:latin typeface="Roboto" panose="02000000000000000000" pitchFamily="2" charset="0"/>
                <a:ea typeface="Roboto" panose="02000000000000000000" pitchFamily="2" charset="0"/>
                <a:cs typeface="Arial"/>
              </a:rPr>
              <a:t>analysis </a:t>
            </a:r>
            <a:r>
              <a:rPr sz="1000" spc="15" dirty="0">
                <a:solidFill>
                  <a:srgbClr val="231F20"/>
                </a:solidFill>
                <a:latin typeface="Roboto" panose="02000000000000000000" pitchFamily="2" charset="0"/>
                <a:ea typeface="Roboto" panose="02000000000000000000" pitchFamily="2" charset="0"/>
                <a:cs typeface="Arial"/>
              </a:rPr>
              <a:t>and </a:t>
            </a:r>
            <a:r>
              <a:rPr sz="1000" spc="40" dirty="0">
                <a:solidFill>
                  <a:srgbClr val="231F20"/>
                </a:solidFill>
                <a:latin typeface="Roboto" panose="02000000000000000000" pitchFamily="2" charset="0"/>
                <a:ea typeface="Roboto" panose="02000000000000000000" pitchFamily="2" charset="0"/>
                <a:cs typeface="Arial"/>
              </a:rPr>
              <a:t>report </a:t>
            </a:r>
            <a:r>
              <a:rPr sz="1000" spc="25" dirty="0">
                <a:solidFill>
                  <a:srgbClr val="231F20"/>
                </a:solidFill>
                <a:latin typeface="Roboto" panose="02000000000000000000" pitchFamily="2" charset="0"/>
                <a:ea typeface="Roboto" panose="02000000000000000000" pitchFamily="2" charset="0"/>
                <a:cs typeface="Arial"/>
              </a:rPr>
              <a:t>writing,  </a:t>
            </a:r>
            <a:r>
              <a:rPr sz="1000" spc="20" dirty="0">
                <a:solidFill>
                  <a:srgbClr val="231F20"/>
                </a:solidFill>
                <a:latin typeface="Roboto" panose="02000000000000000000" pitchFamily="2" charset="0"/>
                <a:ea typeface="Roboto" panose="02000000000000000000" pitchFamily="2" charset="0"/>
                <a:cs typeface="Arial"/>
              </a:rPr>
              <a:t>maintaining</a:t>
            </a:r>
            <a:r>
              <a:rPr sz="1000" spc="-50"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a</a:t>
            </a:r>
            <a:r>
              <a:rPr sz="1000" spc="-4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very</a:t>
            </a:r>
            <a:r>
              <a:rPr sz="1000" spc="-45"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strong</a:t>
            </a:r>
            <a:r>
              <a:rPr sz="1000" spc="-5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focus</a:t>
            </a:r>
            <a:r>
              <a:rPr sz="1000" spc="-45"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on</a:t>
            </a:r>
            <a:r>
              <a:rPr sz="1000" spc="-45"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the</a:t>
            </a:r>
            <a:r>
              <a:rPr sz="1000" spc="-4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quality</a:t>
            </a:r>
            <a:r>
              <a:rPr sz="1000" spc="-50"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and</a:t>
            </a:r>
            <a:r>
              <a:rPr sz="1000" spc="-45"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presentation</a:t>
            </a:r>
            <a:r>
              <a:rPr sz="1000" spc="-45" dirty="0">
                <a:solidFill>
                  <a:srgbClr val="231F20"/>
                </a:solidFill>
                <a:latin typeface="Roboto" panose="02000000000000000000" pitchFamily="2" charset="0"/>
                <a:ea typeface="Roboto" panose="02000000000000000000" pitchFamily="2" charset="0"/>
                <a:cs typeface="Arial"/>
              </a:rPr>
              <a:t> </a:t>
            </a:r>
            <a:r>
              <a:rPr sz="1000" spc="40" dirty="0">
                <a:solidFill>
                  <a:srgbClr val="231F20"/>
                </a:solidFill>
                <a:latin typeface="Roboto" panose="02000000000000000000" pitchFamily="2" charset="0"/>
                <a:ea typeface="Roboto" panose="02000000000000000000" pitchFamily="2" charset="0"/>
                <a:cs typeface="Arial"/>
              </a:rPr>
              <a:t>of</a:t>
            </a:r>
            <a:r>
              <a:rPr sz="1000" spc="-45"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our  </a:t>
            </a:r>
            <a:r>
              <a:rPr sz="1000" spc="45" dirty="0">
                <a:solidFill>
                  <a:srgbClr val="231F20"/>
                </a:solidFill>
                <a:latin typeface="Roboto" panose="02000000000000000000" pitchFamily="2" charset="0"/>
                <a:ea typeface="Roboto" panose="02000000000000000000" pitchFamily="2" charset="0"/>
                <a:cs typeface="Arial"/>
              </a:rPr>
              <a:t>work</a:t>
            </a:r>
            <a:endParaRPr sz="1000" dirty="0">
              <a:latin typeface="Roboto" panose="02000000000000000000" pitchFamily="2" charset="0"/>
              <a:ea typeface="Roboto" panose="02000000000000000000" pitchFamily="2" charset="0"/>
              <a:cs typeface="Arial"/>
            </a:endParaRPr>
          </a:p>
          <a:p>
            <a:pPr marL="192405" marR="73025" indent="-180340">
              <a:lnSpc>
                <a:spcPct val="100000"/>
              </a:lnSpc>
              <a:buChar char="–"/>
              <a:tabLst>
                <a:tab pos="193040" algn="l"/>
              </a:tabLst>
            </a:pPr>
            <a:r>
              <a:rPr lang="en-US" sz="1000" spc="20" dirty="0" smtClean="0">
                <a:solidFill>
                  <a:srgbClr val="231F20"/>
                </a:solidFill>
                <a:latin typeface="Roboto" panose="02000000000000000000" pitchFamily="2" charset="0"/>
                <a:ea typeface="Roboto" panose="02000000000000000000" pitchFamily="2" charset="0"/>
                <a:cs typeface="Arial"/>
              </a:rPr>
              <a:t>At least  8+ years industry experience in a similar role preferred. </a:t>
            </a:r>
          </a:p>
          <a:p>
            <a:pPr marL="192405" marR="73025" indent="-180340">
              <a:lnSpc>
                <a:spcPct val="100000"/>
              </a:lnSpc>
              <a:buChar char="–"/>
              <a:tabLst>
                <a:tab pos="193040" algn="l"/>
              </a:tabLst>
            </a:pPr>
            <a:r>
              <a:rPr lang="en-US" sz="1000" spc="20" dirty="0" smtClean="0">
                <a:solidFill>
                  <a:srgbClr val="231F20"/>
                </a:solidFill>
                <a:latin typeface="Roboto" panose="02000000000000000000" pitchFamily="2" charset="0"/>
                <a:ea typeface="Roboto" panose="02000000000000000000" pitchFamily="2" charset="0"/>
                <a:cs typeface="Arial"/>
              </a:rPr>
              <a:t>A relevant engineering and/or management qualification, recognized by </a:t>
            </a:r>
            <a:r>
              <a:rPr lang="en-US" sz="1000" spc="20" dirty="0" err="1" smtClean="0">
                <a:solidFill>
                  <a:srgbClr val="231F20"/>
                </a:solidFill>
                <a:latin typeface="Roboto" panose="02000000000000000000" pitchFamily="2" charset="0"/>
                <a:ea typeface="Roboto" panose="02000000000000000000" pitchFamily="2" charset="0"/>
                <a:cs typeface="Arial"/>
              </a:rPr>
              <a:t>Govt</a:t>
            </a:r>
            <a:r>
              <a:rPr lang="en-US" sz="1000" spc="20" dirty="0" smtClean="0">
                <a:solidFill>
                  <a:srgbClr val="231F20"/>
                </a:solidFill>
                <a:latin typeface="Roboto" panose="02000000000000000000" pitchFamily="2" charset="0"/>
                <a:ea typeface="Roboto" panose="02000000000000000000" pitchFamily="2" charset="0"/>
                <a:cs typeface="Arial"/>
              </a:rPr>
              <a:t> of India as eligible for membership as a professional engineer.</a:t>
            </a:r>
          </a:p>
          <a:p>
            <a:pPr marL="192405" marR="73025" indent="-180340">
              <a:lnSpc>
                <a:spcPct val="100000"/>
              </a:lnSpc>
              <a:buChar char="–"/>
              <a:tabLst>
                <a:tab pos="193040" algn="l"/>
              </a:tabLst>
            </a:pPr>
            <a:r>
              <a:rPr lang="en-US" sz="1000" spc="20" dirty="0" smtClean="0">
                <a:solidFill>
                  <a:srgbClr val="231F20"/>
                </a:solidFill>
                <a:latin typeface="Roboto" panose="02000000000000000000" pitchFamily="2" charset="0"/>
                <a:ea typeface="Roboto" panose="02000000000000000000" pitchFamily="2" charset="0"/>
                <a:cs typeface="Arial"/>
              </a:rPr>
              <a:t>Engineering design, contractor management and contract administration experience, with the ability to identify/develop alternate design options that present more cost effective and innovative solutions</a:t>
            </a:r>
          </a:p>
          <a:p>
            <a:pPr marL="192405" marR="73025" indent="-180340">
              <a:buFontTx/>
              <a:buChar char="–"/>
              <a:tabLst>
                <a:tab pos="193040" algn="l"/>
              </a:tabLst>
            </a:pPr>
            <a:r>
              <a:rPr lang="en-US" sz="1000" spc="20" dirty="0" smtClean="0">
                <a:solidFill>
                  <a:srgbClr val="231F20"/>
                </a:solidFill>
                <a:latin typeface="Roboto" panose="02000000000000000000" pitchFamily="2" charset="0"/>
                <a:ea typeface="Roboto" panose="02000000000000000000" pitchFamily="2" charset="0"/>
                <a:cs typeface="Arial"/>
              </a:rPr>
              <a:t>Working knowledge of plans, prints, specifications, and schematics associated with trade</a:t>
            </a:r>
          </a:p>
          <a:p>
            <a:pPr marL="192405" marR="73025" indent="-180340">
              <a:buFontTx/>
              <a:buChar char="–"/>
              <a:tabLst>
                <a:tab pos="193040" algn="l"/>
              </a:tabLst>
            </a:pPr>
            <a:r>
              <a:rPr lang="en-US" sz="1000" spc="20" dirty="0" smtClean="0">
                <a:solidFill>
                  <a:srgbClr val="231F20"/>
                </a:solidFill>
                <a:latin typeface="Roboto" panose="02000000000000000000" pitchFamily="2" charset="0"/>
                <a:ea typeface="Roboto" panose="02000000000000000000" pitchFamily="2" charset="0"/>
                <a:cs typeface="Arial"/>
              </a:rPr>
              <a:t>Construction procedures and practices</a:t>
            </a:r>
          </a:p>
          <a:p>
            <a:pPr marL="192405" marR="277495" indent="-180340" algn="just">
              <a:lnSpc>
                <a:spcPct val="100000"/>
              </a:lnSpc>
              <a:buChar char="–"/>
              <a:tabLst>
                <a:tab pos="193040" algn="l"/>
              </a:tabLst>
            </a:pPr>
            <a:r>
              <a:rPr lang="en-US" sz="1000" spc="20" dirty="0" smtClean="0">
                <a:solidFill>
                  <a:srgbClr val="231F20"/>
                </a:solidFill>
                <a:latin typeface="Roboto" panose="02000000000000000000" pitchFamily="2" charset="0"/>
                <a:ea typeface="Roboto" panose="02000000000000000000" pitchFamily="2" charset="0"/>
                <a:cs typeface="Arial"/>
              </a:rPr>
              <a:t> Ability to priorities and allocate resources to ensure effective delivery of projects.  Ability to work effectively within diverse management structures across multiple sites/locations.</a:t>
            </a:r>
          </a:p>
          <a:p>
            <a:pPr marL="192405" marR="277495" indent="-180340" algn="just">
              <a:lnSpc>
                <a:spcPct val="100000"/>
              </a:lnSpc>
              <a:buChar char="–"/>
              <a:tabLst>
                <a:tab pos="193040" algn="l"/>
              </a:tabLst>
            </a:pPr>
            <a:r>
              <a:rPr lang="en-US" sz="1000" spc="20" dirty="0" smtClean="0">
                <a:solidFill>
                  <a:srgbClr val="231F20"/>
                </a:solidFill>
                <a:latin typeface="Roboto" panose="02000000000000000000" pitchFamily="2" charset="0"/>
                <a:ea typeface="Roboto" panose="02000000000000000000" pitchFamily="2" charset="0"/>
                <a:cs typeface="Arial"/>
              </a:rPr>
              <a:t>Compliance reports</a:t>
            </a:r>
          </a:p>
          <a:p>
            <a:pPr>
              <a:lnSpc>
                <a:spcPct val="100000"/>
              </a:lnSpc>
              <a:spcBef>
                <a:spcPts val="50"/>
              </a:spcBef>
              <a:buClr>
                <a:srgbClr val="231F20"/>
              </a:buClr>
              <a:buFont typeface="Arial"/>
              <a:buChar char="–"/>
            </a:pPr>
            <a:endParaRPr lang="en-US" sz="1000" spc="20" dirty="0" smtClean="0">
              <a:solidFill>
                <a:srgbClr val="231F20"/>
              </a:solidFill>
              <a:latin typeface="Roboto" panose="02000000000000000000" pitchFamily="2" charset="0"/>
              <a:ea typeface="Roboto" panose="02000000000000000000" pitchFamily="2" charset="0"/>
              <a:cs typeface="Arial"/>
            </a:endParaRPr>
          </a:p>
          <a:p>
            <a:pPr marL="12700" algn="just">
              <a:lnSpc>
                <a:spcPct val="100000"/>
              </a:lnSpc>
            </a:pPr>
            <a:r>
              <a:rPr lang="en-US" sz="1000" i="1" spc="5" dirty="0" smtClean="0">
                <a:solidFill>
                  <a:srgbClr val="231F20"/>
                </a:solidFill>
                <a:latin typeface="Roboto Medium" panose="02000000000000000000" pitchFamily="2" charset="0"/>
                <a:ea typeface="Roboto Medium" panose="02000000000000000000" pitchFamily="2" charset="0"/>
                <a:cs typeface="Arial"/>
              </a:rPr>
              <a:t>OPPORTUNITY DEVELOPMENT &amp; IND</a:t>
            </a:r>
            <a:r>
              <a:rPr sz="1000" i="1" spc="5" smtClean="0">
                <a:solidFill>
                  <a:srgbClr val="231F20"/>
                </a:solidFill>
                <a:latin typeface="Roboto Medium" panose="02000000000000000000" pitchFamily="2" charset="0"/>
                <a:ea typeface="Roboto Medium" panose="02000000000000000000" pitchFamily="2" charset="0"/>
                <a:cs typeface="Arial"/>
              </a:rPr>
              <a:t>USTRY </a:t>
            </a:r>
            <a:r>
              <a:rPr sz="1000" i="1" dirty="0">
                <a:solidFill>
                  <a:srgbClr val="231F20"/>
                </a:solidFill>
                <a:latin typeface="Roboto Medium" panose="02000000000000000000" pitchFamily="2" charset="0"/>
                <a:ea typeface="Roboto Medium" panose="02000000000000000000" pitchFamily="2" charset="0"/>
                <a:cs typeface="Arial"/>
              </a:rPr>
              <a:t>PARTICIPATION</a:t>
            </a:r>
            <a:endParaRPr sz="1000" i="1" dirty="0">
              <a:latin typeface="Roboto Medium" panose="02000000000000000000" pitchFamily="2" charset="0"/>
              <a:ea typeface="Roboto Medium" panose="02000000000000000000" pitchFamily="2" charset="0"/>
              <a:cs typeface="Arial"/>
            </a:endParaRPr>
          </a:p>
          <a:p>
            <a:pPr marL="192405" marR="22225" indent="-180340">
              <a:lnSpc>
                <a:spcPct val="100000"/>
              </a:lnSpc>
              <a:spcBef>
                <a:spcPts val="670"/>
              </a:spcBef>
              <a:buChar char="–"/>
              <a:tabLst>
                <a:tab pos="193040" algn="l"/>
              </a:tabLst>
            </a:pPr>
            <a:r>
              <a:rPr sz="1000" spc="25" dirty="0">
                <a:solidFill>
                  <a:srgbClr val="231F20"/>
                </a:solidFill>
                <a:latin typeface="Roboto" panose="02000000000000000000" pitchFamily="2" charset="0"/>
                <a:ea typeface="Roboto" panose="02000000000000000000" pitchFamily="2" charset="0"/>
                <a:cs typeface="Arial"/>
              </a:rPr>
              <a:t>Through</a:t>
            </a:r>
            <a:r>
              <a:rPr sz="1000" spc="-45"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authentic,</a:t>
            </a:r>
            <a:r>
              <a:rPr sz="1000" spc="-40"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deep-collaboration</a:t>
            </a:r>
            <a:r>
              <a:rPr sz="1000" spc="-45"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build</a:t>
            </a:r>
            <a:r>
              <a:rPr sz="1000" spc="-40"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relationships</a:t>
            </a:r>
            <a:r>
              <a:rPr sz="1000" spc="-45" dirty="0">
                <a:solidFill>
                  <a:srgbClr val="231F20"/>
                </a:solidFill>
                <a:latin typeface="Roboto" panose="02000000000000000000" pitchFamily="2" charset="0"/>
                <a:ea typeface="Roboto" panose="02000000000000000000" pitchFamily="2" charset="0"/>
                <a:cs typeface="Arial"/>
              </a:rPr>
              <a:t> </a:t>
            </a:r>
            <a:r>
              <a:rPr sz="1000" spc="40" dirty="0">
                <a:solidFill>
                  <a:srgbClr val="231F20"/>
                </a:solidFill>
                <a:latin typeface="Roboto" panose="02000000000000000000" pitchFamily="2" charset="0"/>
                <a:ea typeface="Roboto" panose="02000000000000000000" pitchFamily="2" charset="0"/>
                <a:cs typeface="Arial"/>
              </a:rPr>
              <a:t>with</a:t>
            </a:r>
            <a:r>
              <a:rPr sz="1000" spc="-40"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strategic  partners </a:t>
            </a:r>
            <a:r>
              <a:rPr sz="1000" spc="15" dirty="0">
                <a:solidFill>
                  <a:srgbClr val="231F20"/>
                </a:solidFill>
                <a:latin typeface="Roboto" panose="02000000000000000000" pitchFamily="2" charset="0"/>
                <a:ea typeface="Roboto" panose="02000000000000000000" pitchFamily="2" charset="0"/>
                <a:cs typeface="Arial"/>
              </a:rPr>
              <a:t>and </a:t>
            </a:r>
            <a:r>
              <a:rPr sz="1000" spc="20" dirty="0">
                <a:solidFill>
                  <a:srgbClr val="231F20"/>
                </a:solidFill>
                <a:latin typeface="Roboto" panose="02000000000000000000" pitchFamily="2" charset="0"/>
                <a:ea typeface="Roboto" panose="02000000000000000000" pitchFamily="2" charset="0"/>
                <a:cs typeface="Arial"/>
              </a:rPr>
              <a:t>develop </a:t>
            </a:r>
            <a:r>
              <a:rPr sz="1000" spc="30" dirty="0">
                <a:solidFill>
                  <a:srgbClr val="231F20"/>
                </a:solidFill>
                <a:latin typeface="Roboto" panose="02000000000000000000" pitchFamily="2" charset="0"/>
                <a:ea typeface="Roboto" panose="02000000000000000000" pitchFamily="2" charset="0"/>
                <a:cs typeface="Arial"/>
              </a:rPr>
              <a:t>opportunities </a:t>
            </a:r>
            <a:r>
              <a:rPr sz="1000" spc="40" dirty="0">
                <a:solidFill>
                  <a:srgbClr val="231F20"/>
                </a:solidFill>
                <a:latin typeface="Roboto" panose="02000000000000000000" pitchFamily="2" charset="0"/>
                <a:ea typeface="Roboto" panose="02000000000000000000" pitchFamily="2" charset="0"/>
                <a:cs typeface="Arial"/>
              </a:rPr>
              <a:t>for </a:t>
            </a:r>
            <a:r>
              <a:rPr sz="1000" spc="45" dirty="0">
                <a:solidFill>
                  <a:srgbClr val="231F20"/>
                </a:solidFill>
                <a:latin typeface="Roboto" panose="02000000000000000000" pitchFamily="2" charset="0"/>
                <a:ea typeface="Roboto" panose="02000000000000000000" pitchFamily="2" charset="0"/>
                <a:cs typeface="Arial"/>
              </a:rPr>
              <a:t>work </a:t>
            </a:r>
            <a:r>
              <a:rPr sz="1000" spc="30" dirty="0">
                <a:solidFill>
                  <a:srgbClr val="231F20"/>
                </a:solidFill>
                <a:latin typeface="Roboto" panose="02000000000000000000" pitchFamily="2" charset="0"/>
                <a:ea typeface="Roboto" panose="02000000000000000000" pitchFamily="2" charset="0"/>
                <a:cs typeface="Arial"/>
              </a:rPr>
              <a:t>focused </a:t>
            </a:r>
            <a:r>
              <a:rPr sz="1000" spc="15" dirty="0">
                <a:solidFill>
                  <a:srgbClr val="231F20"/>
                </a:solidFill>
                <a:latin typeface="Roboto" panose="02000000000000000000" pitchFamily="2" charset="0"/>
                <a:ea typeface="Roboto" panose="02000000000000000000" pitchFamily="2" charset="0"/>
                <a:cs typeface="Arial"/>
              </a:rPr>
              <a:t>on </a:t>
            </a:r>
            <a:r>
              <a:rPr sz="1000" spc="30" dirty="0">
                <a:solidFill>
                  <a:srgbClr val="231F20"/>
                </a:solidFill>
                <a:latin typeface="Roboto" panose="02000000000000000000" pitchFamily="2" charset="0"/>
                <a:ea typeface="Roboto" panose="02000000000000000000" pitchFamily="2" charset="0"/>
                <a:cs typeface="Arial"/>
              </a:rPr>
              <a:t>integrated  </a:t>
            </a:r>
            <a:r>
              <a:rPr sz="1000" spc="25" dirty="0">
                <a:solidFill>
                  <a:srgbClr val="231F20"/>
                </a:solidFill>
                <a:latin typeface="Roboto" panose="02000000000000000000" pitchFamily="2" charset="0"/>
                <a:ea typeface="Roboto" panose="02000000000000000000" pitchFamily="2" charset="0"/>
                <a:cs typeface="Arial"/>
              </a:rPr>
              <a:t>approaches</a:t>
            </a:r>
            <a:r>
              <a:rPr sz="1000" spc="-50"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to</a:t>
            </a:r>
            <a:r>
              <a:rPr sz="1000" spc="-4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sustainability</a:t>
            </a:r>
            <a:r>
              <a:rPr sz="1000" spc="-5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that</a:t>
            </a:r>
            <a:r>
              <a:rPr sz="1000" spc="-45"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enable</a:t>
            </a:r>
            <a:r>
              <a:rPr sz="1000" spc="-5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communities</a:t>
            </a:r>
            <a:r>
              <a:rPr sz="1000" spc="-45"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and</a:t>
            </a:r>
            <a:r>
              <a:rPr sz="1000" spc="-4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cities</a:t>
            </a:r>
            <a:r>
              <a:rPr sz="1000" spc="-50"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to</a:t>
            </a:r>
            <a:r>
              <a:rPr sz="1000" spc="-4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thrive</a:t>
            </a:r>
            <a:endParaRPr sz="1000" dirty="0">
              <a:latin typeface="Roboto" panose="02000000000000000000" pitchFamily="2" charset="0"/>
              <a:ea typeface="Roboto" panose="02000000000000000000" pitchFamily="2" charset="0"/>
              <a:cs typeface="Arial"/>
            </a:endParaRPr>
          </a:p>
          <a:p>
            <a:pPr marL="192405" marR="281940" indent="-180340">
              <a:lnSpc>
                <a:spcPct val="100000"/>
              </a:lnSpc>
              <a:buChar char="–"/>
              <a:tabLst>
                <a:tab pos="193040" algn="l"/>
              </a:tabLst>
            </a:pPr>
            <a:r>
              <a:rPr sz="1000" spc="15" dirty="0">
                <a:solidFill>
                  <a:srgbClr val="231F20"/>
                </a:solidFill>
                <a:latin typeface="Roboto" panose="02000000000000000000" pitchFamily="2" charset="0"/>
                <a:ea typeface="Roboto" panose="02000000000000000000" pitchFamily="2" charset="0"/>
                <a:cs typeface="Arial"/>
              </a:rPr>
              <a:t>Represent</a:t>
            </a:r>
            <a:r>
              <a:rPr sz="1000" spc="-50" dirty="0">
                <a:solidFill>
                  <a:srgbClr val="231F20"/>
                </a:solidFill>
                <a:latin typeface="Roboto" panose="02000000000000000000" pitchFamily="2" charset="0"/>
                <a:ea typeface="Roboto" panose="02000000000000000000" pitchFamily="2" charset="0"/>
                <a:cs typeface="Arial"/>
              </a:rPr>
              <a:t> </a:t>
            </a:r>
            <a:r>
              <a:rPr lang="en-IN" sz="1000" spc="-15" dirty="0" err="1">
                <a:solidFill>
                  <a:srgbClr val="231F20"/>
                </a:solidFill>
                <a:latin typeface="Roboto" panose="02000000000000000000" pitchFamily="2" charset="0"/>
                <a:ea typeface="Roboto" panose="02000000000000000000" pitchFamily="2" charset="0"/>
                <a:cs typeface="Arial"/>
              </a:rPr>
              <a:t>Lohia</a:t>
            </a:r>
            <a:r>
              <a:rPr lang="en-IN" sz="1000" spc="-15" dirty="0">
                <a:solidFill>
                  <a:srgbClr val="231F20"/>
                </a:solidFill>
                <a:latin typeface="Roboto" panose="02000000000000000000" pitchFamily="2" charset="0"/>
                <a:ea typeface="Roboto" panose="02000000000000000000" pitchFamily="2" charset="0"/>
                <a:cs typeface="Arial"/>
              </a:rPr>
              <a:t> </a:t>
            </a:r>
            <a:r>
              <a:rPr lang="en-IN" sz="1000" spc="-15" dirty="0" err="1">
                <a:solidFill>
                  <a:srgbClr val="231F20"/>
                </a:solidFill>
                <a:latin typeface="Roboto" panose="02000000000000000000" pitchFamily="2" charset="0"/>
                <a:ea typeface="Roboto" panose="02000000000000000000" pitchFamily="2" charset="0"/>
                <a:cs typeface="Arial"/>
              </a:rPr>
              <a:t>Worldspace</a:t>
            </a:r>
            <a:r>
              <a:rPr sz="1000" spc="-45"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at</a:t>
            </a:r>
            <a:r>
              <a:rPr sz="1000" spc="-45"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industry</a:t>
            </a:r>
            <a:r>
              <a:rPr sz="1000" spc="-45" dirty="0">
                <a:solidFill>
                  <a:srgbClr val="231F20"/>
                </a:solidFill>
                <a:latin typeface="Roboto" panose="02000000000000000000" pitchFamily="2" charset="0"/>
                <a:ea typeface="Roboto" panose="02000000000000000000" pitchFamily="2" charset="0"/>
                <a:cs typeface="Arial"/>
              </a:rPr>
              <a:t> </a:t>
            </a:r>
            <a:r>
              <a:rPr sz="1000" spc="5" dirty="0">
                <a:solidFill>
                  <a:srgbClr val="231F20"/>
                </a:solidFill>
                <a:latin typeface="Roboto" panose="02000000000000000000" pitchFamily="2" charset="0"/>
                <a:ea typeface="Roboto" panose="02000000000000000000" pitchFamily="2" charset="0"/>
                <a:cs typeface="Arial"/>
              </a:rPr>
              <a:t>events,</a:t>
            </a:r>
            <a:r>
              <a:rPr sz="1000" spc="-45" dirty="0">
                <a:solidFill>
                  <a:srgbClr val="231F20"/>
                </a:solidFill>
                <a:latin typeface="Roboto" panose="02000000000000000000" pitchFamily="2" charset="0"/>
                <a:ea typeface="Roboto" panose="02000000000000000000" pitchFamily="2" charset="0"/>
                <a:cs typeface="Arial"/>
              </a:rPr>
              <a:t> </a:t>
            </a:r>
            <a:r>
              <a:rPr sz="1000" dirty="0">
                <a:solidFill>
                  <a:srgbClr val="231F20"/>
                </a:solidFill>
                <a:latin typeface="Roboto" panose="02000000000000000000" pitchFamily="2" charset="0"/>
                <a:ea typeface="Roboto" panose="02000000000000000000" pitchFamily="2" charset="0"/>
                <a:cs typeface="Arial"/>
              </a:rPr>
              <a:t>in</a:t>
            </a:r>
            <a:r>
              <a:rPr sz="1000" spc="-4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media</a:t>
            </a:r>
            <a:r>
              <a:rPr sz="1000" spc="-45"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and</a:t>
            </a:r>
            <a:r>
              <a:rPr sz="1000" spc="-45"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other</a:t>
            </a:r>
            <a:r>
              <a:rPr sz="1000" spc="-45"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public  </a:t>
            </a:r>
            <a:r>
              <a:rPr sz="1000" spc="20" dirty="0">
                <a:solidFill>
                  <a:srgbClr val="231F20"/>
                </a:solidFill>
                <a:latin typeface="Roboto" panose="02000000000000000000" pitchFamily="2" charset="0"/>
                <a:ea typeface="Roboto" panose="02000000000000000000" pitchFamily="2" charset="0"/>
                <a:cs typeface="Arial"/>
              </a:rPr>
              <a:t>appearances</a:t>
            </a:r>
            <a:endParaRPr sz="1000" dirty="0">
              <a:latin typeface="Roboto" panose="02000000000000000000" pitchFamily="2" charset="0"/>
              <a:ea typeface="Roboto" panose="02000000000000000000" pitchFamily="2" charset="0"/>
              <a:cs typeface="Arial"/>
            </a:endParaRPr>
          </a:p>
          <a:p>
            <a:pPr>
              <a:lnSpc>
                <a:spcPct val="100000"/>
              </a:lnSpc>
              <a:spcBef>
                <a:spcPts val="50"/>
              </a:spcBef>
              <a:buClr>
                <a:srgbClr val="231F20"/>
              </a:buClr>
              <a:buFont typeface="Arial"/>
              <a:buChar char="–"/>
            </a:pPr>
            <a:endParaRPr sz="1100" i="1" dirty="0">
              <a:latin typeface="Roboto Medium" panose="02000000000000000000" pitchFamily="2" charset="0"/>
              <a:ea typeface="Roboto Medium" panose="02000000000000000000" pitchFamily="2" charset="0"/>
              <a:cs typeface="Arial"/>
            </a:endParaRPr>
          </a:p>
          <a:p>
            <a:pPr marL="12700" algn="just">
              <a:lnSpc>
                <a:spcPct val="100000"/>
              </a:lnSpc>
            </a:pPr>
            <a:r>
              <a:rPr sz="1000" i="1" spc="-5" dirty="0">
                <a:solidFill>
                  <a:srgbClr val="231F20"/>
                </a:solidFill>
                <a:latin typeface="Roboto Medium" panose="02000000000000000000" pitchFamily="2" charset="0"/>
                <a:ea typeface="Roboto Medium" panose="02000000000000000000" pitchFamily="2" charset="0"/>
                <a:cs typeface="Arial"/>
              </a:rPr>
              <a:t>RESEARCH</a:t>
            </a:r>
            <a:endParaRPr sz="1000" i="1" dirty="0">
              <a:latin typeface="Roboto Medium" panose="02000000000000000000" pitchFamily="2" charset="0"/>
              <a:ea typeface="Roboto Medium" panose="02000000000000000000" pitchFamily="2" charset="0"/>
              <a:cs typeface="Arial"/>
            </a:endParaRPr>
          </a:p>
          <a:p>
            <a:pPr marL="192405" indent="-180340" algn="just">
              <a:lnSpc>
                <a:spcPct val="100000"/>
              </a:lnSpc>
              <a:spcBef>
                <a:spcPts val="665"/>
              </a:spcBef>
              <a:buChar char="–"/>
              <a:tabLst>
                <a:tab pos="193040" algn="l"/>
              </a:tabLst>
            </a:pPr>
            <a:r>
              <a:rPr sz="1000" spc="10" dirty="0">
                <a:solidFill>
                  <a:srgbClr val="231F20"/>
                </a:solidFill>
                <a:latin typeface="Roboto" panose="02000000000000000000" pitchFamily="2" charset="0"/>
                <a:ea typeface="Roboto" panose="02000000000000000000" pitchFamily="2" charset="0"/>
                <a:cs typeface="Arial"/>
              </a:rPr>
              <a:t>Identify,</a:t>
            </a:r>
            <a:r>
              <a:rPr sz="1000" spc="-50"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foster</a:t>
            </a:r>
            <a:r>
              <a:rPr sz="1000" spc="-50"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and</a:t>
            </a:r>
            <a:r>
              <a:rPr sz="1000" spc="-50" dirty="0">
                <a:solidFill>
                  <a:srgbClr val="231F20"/>
                </a:solidFill>
                <a:latin typeface="Roboto" panose="02000000000000000000" pitchFamily="2" charset="0"/>
                <a:ea typeface="Roboto" panose="02000000000000000000" pitchFamily="2" charset="0"/>
                <a:cs typeface="Arial"/>
              </a:rPr>
              <a:t> </a:t>
            </a:r>
            <a:r>
              <a:rPr sz="1000" spc="10" dirty="0">
                <a:solidFill>
                  <a:srgbClr val="231F20"/>
                </a:solidFill>
                <a:latin typeface="Roboto" panose="02000000000000000000" pitchFamily="2" charset="0"/>
                <a:ea typeface="Roboto" panose="02000000000000000000" pitchFamily="2" charset="0"/>
                <a:cs typeface="Arial"/>
              </a:rPr>
              <a:t>lead</a:t>
            </a:r>
            <a:r>
              <a:rPr sz="1000" spc="-45"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opportunities</a:t>
            </a:r>
            <a:r>
              <a:rPr sz="1000" spc="-50"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to</a:t>
            </a:r>
            <a:r>
              <a:rPr sz="1000" spc="-50" dirty="0">
                <a:solidFill>
                  <a:srgbClr val="231F20"/>
                </a:solidFill>
                <a:latin typeface="Roboto" panose="02000000000000000000" pitchFamily="2" charset="0"/>
                <a:ea typeface="Roboto" panose="02000000000000000000" pitchFamily="2" charset="0"/>
                <a:cs typeface="Arial"/>
              </a:rPr>
              <a:t> </a:t>
            </a:r>
            <a:r>
              <a:rPr sz="1000" spc="40" dirty="0">
                <a:solidFill>
                  <a:srgbClr val="231F20"/>
                </a:solidFill>
                <a:latin typeface="Roboto" panose="02000000000000000000" pitchFamily="2" charset="0"/>
                <a:ea typeface="Roboto" panose="02000000000000000000" pitchFamily="2" charset="0"/>
                <a:cs typeface="Arial"/>
              </a:rPr>
              <a:t>conduct</a:t>
            </a:r>
            <a:r>
              <a:rPr sz="1000" spc="-50"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research</a:t>
            </a:r>
            <a:r>
              <a:rPr sz="1000" spc="-45"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that</a:t>
            </a:r>
            <a:endParaRPr sz="1000" dirty="0">
              <a:latin typeface="Roboto" panose="02000000000000000000" pitchFamily="2" charset="0"/>
              <a:ea typeface="Roboto" panose="02000000000000000000" pitchFamily="2" charset="0"/>
              <a:cs typeface="Arial"/>
            </a:endParaRPr>
          </a:p>
          <a:p>
            <a:pPr marL="192405" marR="109855" algn="just">
              <a:lnSpc>
                <a:spcPct val="100000"/>
              </a:lnSpc>
            </a:pPr>
            <a:r>
              <a:rPr sz="1000" spc="20" dirty="0">
                <a:solidFill>
                  <a:srgbClr val="231F20"/>
                </a:solidFill>
                <a:latin typeface="Roboto" panose="02000000000000000000" pitchFamily="2" charset="0"/>
                <a:ea typeface="Roboto" panose="02000000000000000000" pitchFamily="2" charset="0"/>
                <a:cs typeface="Arial"/>
              </a:rPr>
              <a:t>encourages </a:t>
            </a:r>
            <a:r>
              <a:rPr sz="1000" spc="25" dirty="0">
                <a:solidFill>
                  <a:srgbClr val="231F20"/>
                </a:solidFill>
                <a:latin typeface="Roboto" panose="02000000000000000000" pitchFamily="2" charset="0"/>
                <a:ea typeface="Roboto" panose="02000000000000000000" pitchFamily="2" charset="0"/>
                <a:cs typeface="Arial"/>
              </a:rPr>
              <a:t>integrated approaches </a:t>
            </a:r>
            <a:r>
              <a:rPr sz="1000" spc="35" dirty="0">
                <a:solidFill>
                  <a:srgbClr val="231F20"/>
                </a:solidFill>
                <a:latin typeface="Roboto" panose="02000000000000000000" pitchFamily="2" charset="0"/>
                <a:ea typeface="Roboto" panose="02000000000000000000" pitchFamily="2" charset="0"/>
                <a:cs typeface="Arial"/>
              </a:rPr>
              <a:t>to </a:t>
            </a:r>
            <a:r>
              <a:rPr sz="1000" spc="10" dirty="0">
                <a:solidFill>
                  <a:srgbClr val="231F20"/>
                </a:solidFill>
                <a:latin typeface="Roboto" panose="02000000000000000000" pitchFamily="2" charset="0"/>
                <a:ea typeface="Roboto" panose="02000000000000000000" pitchFamily="2" charset="0"/>
                <a:cs typeface="Arial"/>
              </a:rPr>
              <a:t>sustainability, </a:t>
            </a:r>
            <a:r>
              <a:rPr sz="1000" spc="15" dirty="0">
                <a:solidFill>
                  <a:srgbClr val="231F20"/>
                </a:solidFill>
                <a:latin typeface="Roboto" panose="02000000000000000000" pitchFamily="2" charset="0"/>
                <a:ea typeface="Roboto" panose="02000000000000000000" pitchFamily="2" charset="0"/>
                <a:cs typeface="Arial"/>
              </a:rPr>
              <a:t>and </a:t>
            </a:r>
            <a:r>
              <a:rPr sz="1000" spc="25" dirty="0">
                <a:solidFill>
                  <a:srgbClr val="231F20"/>
                </a:solidFill>
                <a:latin typeface="Roboto" panose="02000000000000000000" pitchFamily="2" charset="0"/>
                <a:ea typeface="Roboto" panose="02000000000000000000" pitchFamily="2" charset="0"/>
                <a:cs typeface="Arial"/>
              </a:rPr>
              <a:t>development  </a:t>
            </a:r>
            <a:r>
              <a:rPr sz="1000" spc="20" dirty="0">
                <a:solidFill>
                  <a:srgbClr val="231F20"/>
                </a:solidFill>
                <a:latin typeface="Roboto" panose="02000000000000000000" pitchFamily="2" charset="0"/>
                <a:ea typeface="Roboto" panose="02000000000000000000" pitchFamily="2" charset="0"/>
                <a:cs typeface="Arial"/>
              </a:rPr>
              <a:t>across</a:t>
            </a:r>
            <a:r>
              <a:rPr sz="1000" spc="-4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multiple</a:t>
            </a:r>
            <a:r>
              <a:rPr sz="1000" spc="-40" dirty="0">
                <a:solidFill>
                  <a:srgbClr val="231F20"/>
                </a:solidFill>
                <a:latin typeface="Roboto" panose="02000000000000000000" pitchFamily="2" charset="0"/>
                <a:ea typeface="Roboto" panose="02000000000000000000" pitchFamily="2" charset="0"/>
                <a:cs typeface="Arial"/>
              </a:rPr>
              <a:t> </a:t>
            </a:r>
            <a:r>
              <a:rPr sz="1000" spc="10" dirty="0">
                <a:solidFill>
                  <a:srgbClr val="231F20"/>
                </a:solidFill>
                <a:latin typeface="Roboto" panose="02000000000000000000" pitchFamily="2" charset="0"/>
                <a:ea typeface="Roboto" panose="02000000000000000000" pitchFamily="2" charset="0"/>
                <a:cs typeface="Arial"/>
              </a:rPr>
              <a:t>scales</a:t>
            </a:r>
            <a:r>
              <a:rPr sz="1000" spc="-40"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(from</a:t>
            </a:r>
            <a:r>
              <a:rPr sz="1000" spc="-45" dirty="0">
                <a:solidFill>
                  <a:srgbClr val="231F20"/>
                </a:solidFill>
                <a:latin typeface="Roboto" panose="02000000000000000000" pitchFamily="2" charset="0"/>
                <a:ea typeface="Roboto" panose="02000000000000000000" pitchFamily="2" charset="0"/>
                <a:cs typeface="Arial"/>
              </a:rPr>
              <a:t> </a:t>
            </a:r>
            <a:r>
              <a:rPr sz="1000" spc="10" dirty="0">
                <a:solidFill>
                  <a:srgbClr val="231F20"/>
                </a:solidFill>
                <a:latin typeface="Roboto" panose="02000000000000000000" pitchFamily="2" charset="0"/>
                <a:ea typeface="Roboto" panose="02000000000000000000" pitchFamily="2" charset="0"/>
                <a:cs typeface="Arial"/>
              </a:rPr>
              <a:t>individual,</a:t>
            </a:r>
            <a:r>
              <a:rPr sz="1000" spc="-40"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to</a:t>
            </a:r>
            <a:r>
              <a:rPr sz="1000" spc="-40"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building,</a:t>
            </a:r>
            <a:r>
              <a:rPr sz="1000" spc="-45"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community,</a:t>
            </a:r>
            <a:r>
              <a:rPr sz="1000" spc="-40"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city</a:t>
            </a:r>
            <a:r>
              <a:rPr sz="1000" spc="-4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and  </a:t>
            </a:r>
            <a:r>
              <a:rPr sz="1000" spc="15" dirty="0">
                <a:solidFill>
                  <a:srgbClr val="231F20"/>
                </a:solidFill>
                <a:latin typeface="Roboto" panose="02000000000000000000" pitchFamily="2" charset="0"/>
                <a:ea typeface="Roboto" panose="02000000000000000000" pitchFamily="2" charset="0"/>
                <a:cs typeface="Arial"/>
              </a:rPr>
              <a:t>beyond)</a:t>
            </a:r>
            <a:endParaRPr sz="1000" dirty="0">
              <a:latin typeface="Roboto" panose="02000000000000000000" pitchFamily="2" charset="0"/>
              <a:ea typeface="Roboto" panose="02000000000000000000" pitchFamily="2" charset="0"/>
              <a:cs typeface="Arial"/>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19299" y="10051593"/>
            <a:ext cx="746561" cy="277335"/>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19300" y="387553"/>
            <a:ext cx="785495" cy="197490"/>
          </a:xfrm>
          <a:prstGeom prst="rect">
            <a:avLst/>
          </a:prstGeom>
        </p:spPr>
        <p:txBody>
          <a:bodyPr vert="horz" wrap="square" lIns="0" tIns="12700" rIns="0" bIns="0" rtlCol="0">
            <a:spAutoFit/>
          </a:bodyPr>
          <a:lstStyle/>
          <a:p>
            <a:pPr marL="12700">
              <a:lnSpc>
                <a:spcPct val="100000"/>
              </a:lnSpc>
              <a:spcBef>
                <a:spcPts val="100"/>
              </a:spcBef>
            </a:pPr>
            <a:r>
              <a:rPr sz="1200" i="1" spc="15" dirty="0">
                <a:solidFill>
                  <a:srgbClr val="231F20"/>
                </a:solidFill>
                <a:latin typeface="Roboto Medium" panose="02000000000000000000" pitchFamily="2" charset="0"/>
                <a:ea typeface="Roboto Medium" panose="02000000000000000000" pitchFamily="2" charset="0"/>
                <a:cs typeface="Arial"/>
              </a:rPr>
              <a:t>Our</a:t>
            </a:r>
            <a:r>
              <a:rPr sz="1200" i="1" spc="-105" dirty="0">
                <a:solidFill>
                  <a:srgbClr val="231F20"/>
                </a:solidFill>
                <a:latin typeface="Roboto Medium" panose="02000000000000000000" pitchFamily="2" charset="0"/>
                <a:ea typeface="Roboto Medium" panose="02000000000000000000" pitchFamily="2" charset="0"/>
                <a:cs typeface="Arial"/>
              </a:rPr>
              <a:t> </a:t>
            </a:r>
            <a:r>
              <a:rPr sz="1200" i="1" spc="-10" dirty="0">
                <a:solidFill>
                  <a:srgbClr val="231F20"/>
                </a:solidFill>
                <a:latin typeface="Roboto Medium" panose="02000000000000000000" pitchFamily="2" charset="0"/>
                <a:ea typeface="Roboto Medium" panose="02000000000000000000" pitchFamily="2" charset="0"/>
                <a:cs typeface="Arial"/>
              </a:rPr>
              <a:t>Values</a:t>
            </a:r>
            <a:endParaRPr sz="1200" i="1" dirty="0">
              <a:latin typeface="Roboto Medium" panose="02000000000000000000" pitchFamily="2" charset="0"/>
              <a:ea typeface="Roboto Medium" panose="02000000000000000000" pitchFamily="2" charset="0"/>
              <a:cs typeface="Arial"/>
            </a:endParaRPr>
          </a:p>
        </p:txBody>
      </p:sp>
      <p:sp>
        <p:nvSpPr>
          <p:cNvPr id="3" name="object 3"/>
          <p:cNvSpPr txBox="1"/>
          <p:nvPr/>
        </p:nvSpPr>
        <p:spPr>
          <a:xfrm>
            <a:off x="2699296" y="403428"/>
            <a:ext cx="4337685" cy="1549400"/>
          </a:xfrm>
          <a:prstGeom prst="rect">
            <a:avLst/>
          </a:prstGeom>
        </p:spPr>
        <p:txBody>
          <a:bodyPr vert="horz" wrap="square" lIns="0" tIns="12700" rIns="0" bIns="0" rtlCol="0">
            <a:spAutoFit/>
          </a:bodyPr>
          <a:lstStyle/>
          <a:p>
            <a:pPr marL="192405" marR="5080" indent="-180340">
              <a:lnSpc>
                <a:spcPct val="100000"/>
              </a:lnSpc>
              <a:spcBef>
                <a:spcPts val="100"/>
              </a:spcBef>
              <a:buChar char="–"/>
              <a:tabLst>
                <a:tab pos="193040" algn="l"/>
              </a:tabLst>
            </a:pPr>
            <a:r>
              <a:rPr sz="1000" spc="20" dirty="0">
                <a:solidFill>
                  <a:srgbClr val="231F20"/>
                </a:solidFill>
                <a:latin typeface="Arial"/>
                <a:cs typeface="Arial"/>
              </a:rPr>
              <a:t>Continuity</a:t>
            </a:r>
            <a:r>
              <a:rPr sz="1000" spc="-50" dirty="0">
                <a:solidFill>
                  <a:srgbClr val="231F20"/>
                </a:solidFill>
                <a:latin typeface="Arial"/>
                <a:cs typeface="Arial"/>
              </a:rPr>
              <a:t> </a:t>
            </a:r>
            <a:r>
              <a:rPr sz="1000" spc="15" dirty="0">
                <a:solidFill>
                  <a:srgbClr val="231F20"/>
                </a:solidFill>
                <a:latin typeface="Arial"/>
                <a:cs typeface="Arial"/>
              </a:rPr>
              <a:t>and</a:t>
            </a:r>
            <a:r>
              <a:rPr sz="1000" spc="-45" dirty="0">
                <a:solidFill>
                  <a:srgbClr val="231F20"/>
                </a:solidFill>
                <a:latin typeface="Arial"/>
                <a:cs typeface="Arial"/>
              </a:rPr>
              <a:t> </a:t>
            </a:r>
            <a:r>
              <a:rPr sz="1000" spc="30" dirty="0">
                <a:solidFill>
                  <a:srgbClr val="231F20"/>
                </a:solidFill>
                <a:latin typeface="Arial"/>
                <a:cs typeface="Arial"/>
              </a:rPr>
              <a:t>Authenticity</a:t>
            </a:r>
            <a:r>
              <a:rPr sz="1000" spc="-45" dirty="0">
                <a:solidFill>
                  <a:srgbClr val="231F20"/>
                </a:solidFill>
                <a:latin typeface="Arial"/>
                <a:cs typeface="Arial"/>
              </a:rPr>
              <a:t> </a:t>
            </a:r>
            <a:r>
              <a:rPr sz="1000" spc="-5" dirty="0">
                <a:solidFill>
                  <a:srgbClr val="231F20"/>
                </a:solidFill>
                <a:latin typeface="Arial"/>
                <a:cs typeface="Arial"/>
              </a:rPr>
              <a:t>is</a:t>
            </a:r>
            <a:r>
              <a:rPr sz="1000" spc="-45" dirty="0">
                <a:solidFill>
                  <a:srgbClr val="231F20"/>
                </a:solidFill>
                <a:latin typeface="Arial"/>
                <a:cs typeface="Arial"/>
              </a:rPr>
              <a:t> </a:t>
            </a:r>
            <a:r>
              <a:rPr sz="1000" spc="20" dirty="0">
                <a:solidFill>
                  <a:srgbClr val="231F20"/>
                </a:solidFill>
                <a:latin typeface="Arial"/>
                <a:cs typeface="Arial"/>
              </a:rPr>
              <a:t>everything:</a:t>
            </a:r>
            <a:r>
              <a:rPr sz="1000" spc="-45" dirty="0">
                <a:solidFill>
                  <a:srgbClr val="231F20"/>
                </a:solidFill>
                <a:latin typeface="Arial"/>
                <a:cs typeface="Arial"/>
              </a:rPr>
              <a:t> </a:t>
            </a:r>
            <a:r>
              <a:rPr sz="1000" spc="-5" dirty="0">
                <a:solidFill>
                  <a:srgbClr val="231F20"/>
                </a:solidFill>
                <a:latin typeface="Arial"/>
                <a:cs typeface="Arial"/>
              </a:rPr>
              <a:t>say</a:t>
            </a:r>
            <a:r>
              <a:rPr sz="1000" spc="-45" dirty="0">
                <a:solidFill>
                  <a:srgbClr val="231F20"/>
                </a:solidFill>
                <a:latin typeface="Arial"/>
                <a:cs typeface="Arial"/>
              </a:rPr>
              <a:t> </a:t>
            </a:r>
            <a:r>
              <a:rPr sz="1000" spc="35" dirty="0">
                <a:solidFill>
                  <a:srgbClr val="231F20"/>
                </a:solidFill>
                <a:latin typeface="Arial"/>
                <a:cs typeface="Arial"/>
              </a:rPr>
              <a:t>what</a:t>
            </a:r>
            <a:r>
              <a:rPr sz="1000" spc="-45" dirty="0">
                <a:solidFill>
                  <a:srgbClr val="231F20"/>
                </a:solidFill>
                <a:latin typeface="Arial"/>
                <a:cs typeface="Arial"/>
              </a:rPr>
              <a:t> </a:t>
            </a:r>
            <a:r>
              <a:rPr sz="1000" spc="10" dirty="0">
                <a:solidFill>
                  <a:srgbClr val="231F20"/>
                </a:solidFill>
                <a:latin typeface="Arial"/>
                <a:cs typeface="Arial"/>
              </a:rPr>
              <a:t>you</a:t>
            </a:r>
            <a:r>
              <a:rPr sz="1000" spc="-50" dirty="0">
                <a:solidFill>
                  <a:srgbClr val="231F20"/>
                </a:solidFill>
                <a:latin typeface="Arial"/>
                <a:cs typeface="Arial"/>
              </a:rPr>
              <a:t> </a:t>
            </a:r>
            <a:r>
              <a:rPr sz="1000" spc="10" dirty="0">
                <a:solidFill>
                  <a:srgbClr val="231F20"/>
                </a:solidFill>
                <a:latin typeface="Arial"/>
                <a:cs typeface="Arial"/>
              </a:rPr>
              <a:t>mean</a:t>
            </a:r>
            <a:r>
              <a:rPr sz="1000" spc="-45" dirty="0">
                <a:solidFill>
                  <a:srgbClr val="231F20"/>
                </a:solidFill>
                <a:latin typeface="Arial"/>
                <a:cs typeface="Arial"/>
              </a:rPr>
              <a:t> </a:t>
            </a:r>
            <a:r>
              <a:rPr sz="1000" spc="15" dirty="0">
                <a:solidFill>
                  <a:srgbClr val="231F20"/>
                </a:solidFill>
                <a:latin typeface="Arial"/>
                <a:cs typeface="Arial"/>
              </a:rPr>
              <a:t>and</a:t>
            </a:r>
            <a:r>
              <a:rPr sz="1000" spc="-45" dirty="0">
                <a:solidFill>
                  <a:srgbClr val="231F20"/>
                </a:solidFill>
                <a:latin typeface="Arial"/>
                <a:cs typeface="Arial"/>
              </a:rPr>
              <a:t> </a:t>
            </a:r>
            <a:r>
              <a:rPr sz="1000" spc="10" dirty="0">
                <a:solidFill>
                  <a:srgbClr val="231F20"/>
                </a:solidFill>
                <a:latin typeface="Arial"/>
                <a:cs typeface="Arial"/>
              </a:rPr>
              <a:t>mean  </a:t>
            </a:r>
            <a:r>
              <a:rPr sz="1000" spc="35" dirty="0">
                <a:solidFill>
                  <a:srgbClr val="231F20"/>
                </a:solidFill>
                <a:latin typeface="Arial"/>
                <a:cs typeface="Arial"/>
              </a:rPr>
              <a:t>what </a:t>
            </a:r>
            <a:r>
              <a:rPr sz="1000" spc="10" dirty="0">
                <a:solidFill>
                  <a:srgbClr val="231F20"/>
                </a:solidFill>
                <a:latin typeface="Arial"/>
                <a:cs typeface="Arial"/>
              </a:rPr>
              <a:t>you</a:t>
            </a:r>
            <a:r>
              <a:rPr sz="1000" spc="-140" dirty="0">
                <a:solidFill>
                  <a:srgbClr val="231F20"/>
                </a:solidFill>
                <a:latin typeface="Arial"/>
                <a:cs typeface="Arial"/>
              </a:rPr>
              <a:t> </a:t>
            </a:r>
            <a:r>
              <a:rPr sz="1000" spc="-5" dirty="0">
                <a:solidFill>
                  <a:srgbClr val="231F20"/>
                </a:solidFill>
                <a:latin typeface="Arial"/>
                <a:cs typeface="Arial"/>
              </a:rPr>
              <a:t>say</a:t>
            </a:r>
            <a:endParaRPr sz="1000">
              <a:latin typeface="Arial"/>
              <a:cs typeface="Arial"/>
            </a:endParaRPr>
          </a:p>
          <a:p>
            <a:pPr marL="192405" indent="-180340">
              <a:lnSpc>
                <a:spcPct val="100000"/>
              </a:lnSpc>
              <a:buChar char="–"/>
              <a:tabLst>
                <a:tab pos="193040" algn="l"/>
              </a:tabLst>
            </a:pPr>
            <a:r>
              <a:rPr sz="1000" dirty="0">
                <a:solidFill>
                  <a:srgbClr val="231F20"/>
                </a:solidFill>
                <a:latin typeface="Arial"/>
                <a:cs typeface="Arial"/>
              </a:rPr>
              <a:t>We</a:t>
            </a:r>
            <a:r>
              <a:rPr sz="1000" spc="-50" dirty="0">
                <a:solidFill>
                  <a:srgbClr val="231F20"/>
                </a:solidFill>
                <a:latin typeface="Arial"/>
                <a:cs typeface="Arial"/>
              </a:rPr>
              <a:t> </a:t>
            </a:r>
            <a:r>
              <a:rPr sz="1000" spc="25" dirty="0">
                <a:solidFill>
                  <a:srgbClr val="231F20"/>
                </a:solidFill>
                <a:latin typeface="Arial"/>
                <a:cs typeface="Arial"/>
              </a:rPr>
              <a:t>don’t</a:t>
            </a:r>
            <a:r>
              <a:rPr sz="1000" spc="-50" dirty="0">
                <a:solidFill>
                  <a:srgbClr val="231F20"/>
                </a:solidFill>
                <a:latin typeface="Arial"/>
                <a:cs typeface="Arial"/>
              </a:rPr>
              <a:t> </a:t>
            </a:r>
            <a:r>
              <a:rPr sz="1000" spc="35" dirty="0">
                <a:solidFill>
                  <a:srgbClr val="231F20"/>
                </a:solidFill>
                <a:latin typeface="Arial"/>
                <a:cs typeface="Arial"/>
              </a:rPr>
              <a:t>want</a:t>
            </a:r>
            <a:r>
              <a:rPr sz="1000" spc="-50" dirty="0">
                <a:solidFill>
                  <a:srgbClr val="231F20"/>
                </a:solidFill>
                <a:latin typeface="Arial"/>
                <a:cs typeface="Arial"/>
              </a:rPr>
              <a:t> </a:t>
            </a:r>
            <a:r>
              <a:rPr sz="1000" spc="35" dirty="0">
                <a:solidFill>
                  <a:srgbClr val="231F20"/>
                </a:solidFill>
                <a:latin typeface="Arial"/>
                <a:cs typeface="Arial"/>
              </a:rPr>
              <a:t>to</a:t>
            </a:r>
            <a:r>
              <a:rPr sz="1000" spc="-50" dirty="0">
                <a:solidFill>
                  <a:srgbClr val="231F20"/>
                </a:solidFill>
                <a:latin typeface="Arial"/>
                <a:cs typeface="Arial"/>
              </a:rPr>
              <a:t> </a:t>
            </a:r>
            <a:r>
              <a:rPr sz="1000" spc="25" dirty="0">
                <a:solidFill>
                  <a:srgbClr val="231F20"/>
                </a:solidFill>
                <a:latin typeface="Arial"/>
                <a:cs typeface="Arial"/>
              </a:rPr>
              <a:t>be</a:t>
            </a:r>
            <a:r>
              <a:rPr sz="1000" spc="-50" dirty="0">
                <a:solidFill>
                  <a:srgbClr val="231F20"/>
                </a:solidFill>
                <a:latin typeface="Arial"/>
                <a:cs typeface="Arial"/>
              </a:rPr>
              <a:t> </a:t>
            </a:r>
            <a:r>
              <a:rPr sz="1000" spc="15" dirty="0">
                <a:solidFill>
                  <a:srgbClr val="231F20"/>
                </a:solidFill>
                <a:latin typeface="Arial"/>
                <a:cs typeface="Arial"/>
              </a:rPr>
              <a:t>interesting,</a:t>
            </a:r>
            <a:r>
              <a:rPr sz="1000" spc="-50" dirty="0">
                <a:solidFill>
                  <a:srgbClr val="231F20"/>
                </a:solidFill>
                <a:latin typeface="Arial"/>
                <a:cs typeface="Arial"/>
              </a:rPr>
              <a:t> </a:t>
            </a:r>
            <a:r>
              <a:rPr sz="1000" spc="40" dirty="0">
                <a:solidFill>
                  <a:srgbClr val="231F20"/>
                </a:solidFill>
                <a:latin typeface="Arial"/>
                <a:cs typeface="Arial"/>
              </a:rPr>
              <a:t>we</a:t>
            </a:r>
            <a:r>
              <a:rPr sz="1000" spc="-50" dirty="0">
                <a:solidFill>
                  <a:srgbClr val="231F20"/>
                </a:solidFill>
                <a:latin typeface="Arial"/>
                <a:cs typeface="Arial"/>
              </a:rPr>
              <a:t> </a:t>
            </a:r>
            <a:r>
              <a:rPr sz="1000" spc="35" dirty="0">
                <a:solidFill>
                  <a:srgbClr val="231F20"/>
                </a:solidFill>
                <a:latin typeface="Arial"/>
                <a:cs typeface="Arial"/>
              </a:rPr>
              <a:t>want</a:t>
            </a:r>
            <a:r>
              <a:rPr sz="1000" spc="-50" dirty="0">
                <a:solidFill>
                  <a:srgbClr val="231F20"/>
                </a:solidFill>
                <a:latin typeface="Arial"/>
                <a:cs typeface="Arial"/>
              </a:rPr>
              <a:t> </a:t>
            </a:r>
            <a:r>
              <a:rPr sz="1000" spc="35" dirty="0">
                <a:solidFill>
                  <a:srgbClr val="231F20"/>
                </a:solidFill>
                <a:latin typeface="Arial"/>
                <a:cs typeface="Arial"/>
              </a:rPr>
              <a:t>to</a:t>
            </a:r>
            <a:r>
              <a:rPr sz="1000" spc="-50" dirty="0">
                <a:solidFill>
                  <a:srgbClr val="231F20"/>
                </a:solidFill>
                <a:latin typeface="Arial"/>
                <a:cs typeface="Arial"/>
              </a:rPr>
              <a:t> </a:t>
            </a:r>
            <a:r>
              <a:rPr sz="1000" spc="25" dirty="0">
                <a:solidFill>
                  <a:srgbClr val="231F20"/>
                </a:solidFill>
                <a:latin typeface="Arial"/>
                <a:cs typeface="Arial"/>
              </a:rPr>
              <a:t>be</a:t>
            </a:r>
            <a:r>
              <a:rPr sz="1000" spc="-50" dirty="0">
                <a:solidFill>
                  <a:srgbClr val="231F20"/>
                </a:solidFill>
                <a:latin typeface="Arial"/>
                <a:cs typeface="Arial"/>
              </a:rPr>
              <a:t> </a:t>
            </a:r>
            <a:r>
              <a:rPr sz="1000" spc="40" dirty="0">
                <a:solidFill>
                  <a:srgbClr val="231F20"/>
                </a:solidFill>
                <a:latin typeface="Arial"/>
                <a:cs typeface="Arial"/>
              </a:rPr>
              <a:t>good</a:t>
            </a:r>
            <a:endParaRPr sz="1000">
              <a:latin typeface="Arial"/>
              <a:cs typeface="Arial"/>
            </a:endParaRPr>
          </a:p>
          <a:p>
            <a:pPr marL="192405" marR="117475" indent="-180340">
              <a:lnSpc>
                <a:spcPct val="100000"/>
              </a:lnSpc>
              <a:buChar char="–"/>
              <a:tabLst>
                <a:tab pos="193040" algn="l"/>
              </a:tabLst>
            </a:pPr>
            <a:r>
              <a:rPr sz="1000" dirty="0">
                <a:solidFill>
                  <a:srgbClr val="231F20"/>
                </a:solidFill>
                <a:latin typeface="Arial"/>
                <a:cs typeface="Arial"/>
              </a:rPr>
              <a:t>We</a:t>
            </a:r>
            <a:r>
              <a:rPr sz="1000" spc="-45" dirty="0">
                <a:solidFill>
                  <a:srgbClr val="231F20"/>
                </a:solidFill>
                <a:latin typeface="Arial"/>
                <a:cs typeface="Arial"/>
              </a:rPr>
              <a:t> </a:t>
            </a:r>
            <a:r>
              <a:rPr sz="1000" spc="15" dirty="0">
                <a:solidFill>
                  <a:srgbClr val="231F20"/>
                </a:solidFill>
                <a:latin typeface="Arial"/>
                <a:cs typeface="Arial"/>
              </a:rPr>
              <a:t>seek</a:t>
            </a:r>
            <a:r>
              <a:rPr sz="1000" spc="-45" dirty="0">
                <a:solidFill>
                  <a:srgbClr val="231F20"/>
                </a:solidFill>
                <a:latin typeface="Arial"/>
                <a:cs typeface="Arial"/>
              </a:rPr>
              <a:t> </a:t>
            </a:r>
            <a:r>
              <a:rPr sz="1000" spc="45" dirty="0">
                <a:solidFill>
                  <a:srgbClr val="231F20"/>
                </a:solidFill>
                <a:latin typeface="Arial"/>
                <a:cs typeface="Arial"/>
              </a:rPr>
              <a:t>work</a:t>
            </a:r>
            <a:r>
              <a:rPr sz="1000" spc="-40" dirty="0">
                <a:solidFill>
                  <a:srgbClr val="231F20"/>
                </a:solidFill>
                <a:latin typeface="Arial"/>
                <a:cs typeface="Arial"/>
              </a:rPr>
              <a:t> </a:t>
            </a:r>
            <a:r>
              <a:rPr sz="1000" spc="25" dirty="0">
                <a:solidFill>
                  <a:srgbClr val="231F20"/>
                </a:solidFill>
                <a:latin typeface="Arial"/>
                <a:cs typeface="Arial"/>
              </a:rPr>
              <a:t>that</a:t>
            </a:r>
            <a:r>
              <a:rPr sz="1000" spc="-45" dirty="0">
                <a:solidFill>
                  <a:srgbClr val="231F20"/>
                </a:solidFill>
                <a:latin typeface="Arial"/>
                <a:cs typeface="Arial"/>
              </a:rPr>
              <a:t> </a:t>
            </a:r>
            <a:r>
              <a:rPr sz="1000" spc="-5" dirty="0">
                <a:solidFill>
                  <a:srgbClr val="231F20"/>
                </a:solidFill>
                <a:latin typeface="Arial"/>
                <a:cs typeface="Arial"/>
              </a:rPr>
              <a:t>is</a:t>
            </a:r>
            <a:r>
              <a:rPr sz="1000" spc="-40" dirty="0">
                <a:solidFill>
                  <a:srgbClr val="231F20"/>
                </a:solidFill>
                <a:latin typeface="Arial"/>
                <a:cs typeface="Arial"/>
              </a:rPr>
              <a:t> </a:t>
            </a:r>
            <a:r>
              <a:rPr sz="1000" spc="15" dirty="0">
                <a:solidFill>
                  <a:srgbClr val="231F20"/>
                </a:solidFill>
                <a:latin typeface="Arial"/>
                <a:cs typeface="Arial"/>
              </a:rPr>
              <a:t>meaningful,</a:t>
            </a:r>
            <a:r>
              <a:rPr sz="1000" spc="-45" dirty="0">
                <a:solidFill>
                  <a:srgbClr val="231F20"/>
                </a:solidFill>
                <a:latin typeface="Arial"/>
                <a:cs typeface="Arial"/>
              </a:rPr>
              <a:t> </a:t>
            </a:r>
            <a:r>
              <a:rPr sz="1000" spc="25" dirty="0">
                <a:solidFill>
                  <a:srgbClr val="231F20"/>
                </a:solidFill>
                <a:latin typeface="Arial"/>
                <a:cs typeface="Arial"/>
              </a:rPr>
              <a:t>evidence-based</a:t>
            </a:r>
            <a:r>
              <a:rPr sz="1000" spc="-40" dirty="0">
                <a:solidFill>
                  <a:srgbClr val="231F20"/>
                </a:solidFill>
                <a:latin typeface="Arial"/>
                <a:cs typeface="Arial"/>
              </a:rPr>
              <a:t> </a:t>
            </a:r>
            <a:r>
              <a:rPr sz="1000" spc="15" dirty="0">
                <a:solidFill>
                  <a:srgbClr val="231F20"/>
                </a:solidFill>
                <a:latin typeface="Arial"/>
                <a:cs typeface="Arial"/>
              </a:rPr>
              <a:t>and</a:t>
            </a:r>
            <a:r>
              <a:rPr sz="1000" spc="-45" dirty="0">
                <a:solidFill>
                  <a:srgbClr val="231F20"/>
                </a:solidFill>
                <a:latin typeface="Arial"/>
                <a:cs typeface="Arial"/>
              </a:rPr>
              <a:t> </a:t>
            </a:r>
            <a:r>
              <a:rPr sz="1000" spc="15" dirty="0">
                <a:solidFill>
                  <a:srgbClr val="231F20"/>
                </a:solidFill>
                <a:latin typeface="Arial"/>
                <a:cs typeface="Arial"/>
              </a:rPr>
              <a:t>challenges</a:t>
            </a:r>
            <a:r>
              <a:rPr sz="1000" spc="-40" dirty="0">
                <a:solidFill>
                  <a:srgbClr val="231F20"/>
                </a:solidFill>
                <a:latin typeface="Arial"/>
                <a:cs typeface="Arial"/>
              </a:rPr>
              <a:t> </a:t>
            </a:r>
            <a:r>
              <a:rPr sz="1000" spc="25" dirty="0">
                <a:solidFill>
                  <a:srgbClr val="231F20"/>
                </a:solidFill>
                <a:latin typeface="Arial"/>
                <a:cs typeface="Arial"/>
              </a:rPr>
              <a:t>the  </a:t>
            </a:r>
            <a:r>
              <a:rPr sz="1000" spc="20" dirty="0">
                <a:solidFill>
                  <a:srgbClr val="231F20"/>
                </a:solidFill>
                <a:latin typeface="Arial"/>
                <a:cs typeface="Arial"/>
              </a:rPr>
              <a:t>status</a:t>
            </a:r>
            <a:r>
              <a:rPr sz="1000" spc="-55" dirty="0">
                <a:solidFill>
                  <a:srgbClr val="231F20"/>
                </a:solidFill>
                <a:latin typeface="Arial"/>
                <a:cs typeface="Arial"/>
              </a:rPr>
              <a:t> </a:t>
            </a:r>
            <a:r>
              <a:rPr sz="1000" spc="30" dirty="0">
                <a:solidFill>
                  <a:srgbClr val="231F20"/>
                </a:solidFill>
                <a:latin typeface="Arial"/>
                <a:cs typeface="Arial"/>
              </a:rPr>
              <a:t>quo</a:t>
            </a:r>
            <a:r>
              <a:rPr sz="1000" spc="-50" dirty="0">
                <a:solidFill>
                  <a:srgbClr val="231F20"/>
                </a:solidFill>
                <a:latin typeface="Arial"/>
                <a:cs typeface="Arial"/>
              </a:rPr>
              <a:t> </a:t>
            </a:r>
            <a:r>
              <a:rPr sz="1000" spc="-30" dirty="0">
                <a:solidFill>
                  <a:srgbClr val="231F20"/>
                </a:solidFill>
                <a:latin typeface="Arial"/>
                <a:cs typeface="Arial"/>
              </a:rPr>
              <a:t>–</a:t>
            </a:r>
            <a:r>
              <a:rPr sz="1000" spc="-50" dirty="0">
                <a:solidFill>
                  <a:srgbClr val="231F20"/>
                </a:solidFill>
                <a:latin typeface="Arial"/>
                <a:cs typeface="Arial"/>
              </a:rPr>
              <a:t> </a:t>
            </a:r>
            <a:r>
              <a:rPr sz="1000" spc="10" dirty="0">
                <a:solidFill>
                  <a:srgbClr val="231F20"/>
                </a:solidFill>
                <a:latin typeface="Arial"/>
                <a:cs typeface="Arial"/>
              </a:rPr>
              <a:t>“It’s</a:t>
            </a:r>
            <a:r>
              <a:rPr sz="1000" spc="-50" dirty="0">
                <a:solidFill>
                  <a:srgbClr val="231F20"/>
                </a:solidFill>
                <a:latin typeface="Arial"/>
                <a:cs typeface="Arial"/>
              </a:rPr>
              <a:t> </a:t>
            </a:r>
            <a:r>
              <a:rPr sz="1000" spc="25" dirty="0">
                <a:solidFill>
                  <a:srgbClr val="231F20"/>
                </a:solidFill>
                <a:latin typeface="Arial"/>
                <a:cs typeface="Arial"/>
              </a:rPr>
              <a:t>more</a:t>
            </a:r>
            <a:r>
              <a:rPr sz="1000" spc="-50" dirty="0">
                <a:solidFill>
                  <a:srgbClr val="231F20"/>
                </a:solidFill>
                <a:latin typeface="Arial"/>
                <a:cs typeface="Arial"/>
              </a:rPr>
              <a:t> </a:t>
            </a:r>
            <a:r>
              <a:rPr sz="1000" spc="25" dirty="0">
                <a:solidFill>
                  <a:srgbClr val="231F20"/>
                </a:solidFill>
                <a:latin typeface="Arial"/>
                <a:cs typeface="Arial"/>
              </a:rPr>
              <a:t>fun</a:t>
            </a:r>
            <a:r>
              <a:rPr sz="1000" spc="-50" dirty="0">
                <a:solidFill>
                  <a:srgbClr val="231F20"/>
                </a:solidFill>
                <a:latin typeface="Arial"/>
                <a:cs typeface="Arial"/>
              </a:rPr>
              <a:t> </a:t>
            </a:r>
            <a:r>
              <a:rPr sz="1000" spc="25" dirty="0">
                <a:solidFill>
                  <a:srgbClr val="231F20"/>
                </a:solidFill>
                <a:latin typeface="Arial"/>
                <a:cs typeface="Arial"/>
              </a:rPr>
              <a:t>being</a:t>
            </a:r>
            <a:r>
              <a:rPr sz="1000" spc="-50" dirty="0">
                <a:solidFill>
                  <a:srgbClr val="231F20"/>
                </a:solidFill>
                <a:latin typeface="Arial"/>
                <a:cs typeface="Arial"/>
              </a:rPr>
              <a:t> </a:t>
            </a:r>
            <a:r>
              <a:rPr sz="1000" spc="-20" dirty="0">
                <a:solidFill>
                  <a:srgbClr val="231F20"/>
                </a:solidFill>
                <a:latin typeface="Arial"/>
                <a:cs typeface="Arial"/>
              </a:rPr>
              <a:t>a</a:t>
            </a:r>
            <a:r>
              <a:rPr sz="1000" spc="-50" dirty="0">
                <a:solidFill>
                  <a:srgbClr val="231F20"/>
                </a:solidFill>
                <a:latin typeface="Arial"/>
                <a:cs typeface="Arial"/>
              </a:rPr>
              <a:t> </a:t>
            </a:r>
            <a:r>
              <a:rPr sz="1000" spc="25" dirty="0">
                <a:solidFill>
                  <a:srgbClr val="231F20"/>
                </a:solidFill>
                <a:latin typeface="Arial"/>
                <a:cs typeface="Arial"/>
              </a:rPr>
              <a:t>pirate</a:t>
            </a:r>
            <a:r>
              <a:rPr sz="1000" spc="-50" dirty="0">
                <a:solidFill>
                  <a:srgbClr val="231F20"/>
                </a:solidFill>
                <a:latin typeface="Arial"/>
                <a:cs typeface="Arial"/>
              </a:rPr>
              <a:t> </a:t>
            </a:r>
            <a:r>
              <a:rPr sz="1000" spc="20" dirty="0">
                <a:solidFill>
                  <a:srgbClr val="231F20"/>
                </a:solidFill>
                <a:latin typeface="Arial"/>
                <a:cs typeface="Arial"/>
              </a:rPr>
              <a:t>than</a:t>
            </a:r>
            <a:r>
              <a:rPr sz="1000" spc="-50" dirty="0">
                <a:solidFill>
                  <a:srgbClr val="231F20"/>
                </a:solidFill>
                <a:latin typeface="Arial"/>
                <a:cs typeface="Arial"/>
              </a:rPr>
              <a:t> </a:t>
            </a:r>
            <a:r>
              <a:rPr sz="1000" spc="15" dirty="0">
                <a:solidFill>
                  <a:srgbClr val="231F20"/>
                </a:solidFill>
                <a:latin typeface="Arial"/>
                <a:cs typeface="Arial"/>
              </a:rPr>
              <a:t>joining</a:t>
            </a:r>
            <a:r>
              <a:rPr sz="1000" spc="-50" dirty="0">
                <a:solidFill>
                  <a:srgbClr val="231F20"/>
                </a:solidFill>
                <a:latin typeface="Arial"/>
                <a:cs typeface="Arial"/>
              </a:rPr>
              <a:t> </a:t>
            </a:r>
            <a:r>
              <a:rPr sz="1000" spc="25" dirty="0">
                <a:solidFill>
                  <a:srgbClr val="231F20"/>
                </a:solidFill>
                <a:latin typeface="Arial"/>
                <a:cs typeface="Arial"/>
              </a:rPr>
              <a:t>the</a:t>
            </a:r>
            <a:r>
              <a:rPr sz="1000" spc="-50" dirty="0">
                <a:solidFill>
                  <a:srgbClr val="231F20"/>
                </a:solidFill>
                <a:latin typeface="Arial"/>
                <a:cs typeface="Arial"/>
              </a:rPr>
              <a:t> </a:t>
            </a:r>
            <a:r>
              <a:rPr sz="1000" spc="20" dirty="0">
                <a:solidFill>
                  <a:srgbClr val="231F20"/>
                </a:solidFill>
                <a:latin typeface="Arial"/>
                <a:cs typeface="Arial"/>
              </a:rPr>
              <a:t>navy”</a:t>
            </a:r>
            <a:endParaRPr sz="1000">
              <a:latin typeface="Arial"/>
              <a:cs typeface="Arial"/>
            </a:endParaRPr>
          </a:p>
          <a:p>
            <a:pPr marL="192405" marR="139700" indent="-180340">
              <a:lnSpc>
                <a:spcPct val="100000"/>
              </a:lnSpc>
              <a:buChar char="–"/>
              <a:tabLst>
                <a:tab pos="193040" algn="l"/>
              </a:tabLst>
            </a:pPr>
            <a:r>
              <a:rPr sz="1000" dirty="0">
                <a:solidFill>
                  <a:srgbClr val="231F20"/>
                </a:solidFill>
                <a:latin typeface="Arial"/>
                <a:cs typeface="Arial"/>
              </a:rPr>
              <a:t>We</a:t>
            </a:r>
            <a:r>
              <a:rPr sz="1000" spc="-45" dirty="0">
                <a:solidFill>
                  <a:srgbClr val="231F20"/>
                </a:solidFill>
                <a:latin typeface="Arial"/>
                <a:cs typeface="Arial"/>
              </a:rPr>
              <a:t> </a:t>
            </a:r>
            <a:r>
              <a:rPr sz="1000" spc="30" dirty="0">
                <a:solidFill>
                  <a:srgbClr val="231F20"/>
                </a:solidFill>
                <a:latin typeface="Arial"/>
                <a:cs typeface="Arial"/>
              </a:rPr>
              <a:t>acknowledge</a:t>
            </a:r>
            <a:r>
              <a:rPr sz="1000" spc="-45" dirty="0">
                <a:solidFill>
                  <a:srgbClr val="231F20"/>
                </a:solidFill>
                <a:latin typeface="Arial"/>
                <a:cs typeface="Arial"/>
              </a:rPr>
              <a:t> </a:t>
            </a:r>
            <a:r>
              <a:rPr sz="1000" spc="35" dirty="0">
                <a:solidFill>
                  <a:srgbClr val="231F20"/>
                </a:solidFill>
                <a:latin typeface="Arial"/>
                <a:cs typeface="Arial"/>
              </a:rPr>
              <a:t>effort,</a:t>
            </a:r>
            <a:r>
              <a:rPr sz="1000" spc="-40" dirty="0">
                <a:solidFill>
                  <a:srgbClr val="231F20"/>
                </a:solidFill>
                <a:latin typeface="Arial"/>
                <a:cs typeface="Arial"/>
              </a:rPr>
              <a:t> </a:t>
            </a:r>
            <a:r>
              <a:rPr sz="1000" spc="10" dirty="0">
                <a:solidFill>
                  <a:srgbClr val="231F20"/>
                </a:solidFill>
                <a:latin typeface="Arial"/>
                <a:cs typeface="Arial"/>
              </a:rPr>
              <a:t>share</a:t>
            </a:r>
            <a:r>
              <a:rPr sz="1000" spc="-45" dirty="0">
                <a:solidFill>
                  <a:srgbClr val="231F20"/>
                </a:solidFill>
                <a:latin typeface="Arial"/>
                <a:cs typeface="Arial"/>
              </a:rPr>
              <a:t> </a:t>
            </a:r>
            <a:r>
              <a:rPr sz="1000" spc="20" dirty="0">
                <a:solidFill>
                  <a:srgbClr val="231F20"/>
                </a:solidFill>
                <a:latin typeface="Arial"/>
                <a:cs typeface="Arial"/>
              </a:rPr>
              <a:t>success</a:t>
            </a:r>
            <a:r>
              <a:rPr sz="1000" spc="-45" dirty="0">
                <a:solidFill>
                  <a:srgbClr val="231F20"/>
                </a:solidFill>
                <a:latin typeface="Arial"/>
                <a:cs typeface="Arial"/>
              </a:rPr>
              <a:t> </a:t>
            </a:r>
            <a:r>
              <a:rPr sz="1000" spc="15" dirty="0">
                <a:solidFill>
                  <a:srgbClr val="231F20"/>
                </a:solidFill>
                <a:latin typeface="Arial"/>
                <a:cs typeface="Arial"/>
              </a:rPr>
              <a:t>and</a:t>
            </a:r>
            <a:r>
              <a:rPr sz="1000" spc="-40" dirty="0">
                <a:solidFill>
                  <a:srgbClr val="231F20"/>
                </a:solidFill>
                <a:latin typeface="Arial"/>
                <a:cs typeface="Arial"/>
              </a:rPr>
              <a:t> </a:t>
            </a:r>
            <a:r>
              <a:rPr sz="1000" spc="30" dirty="0">
                <a:solidFill>
                  <a:srgbClr val="231F20"/>
                </a:solidFill>
                <a:latin typeface="Arial"/>
                <a:cs typeface="Arial"/>
              </a:rPr>
              <a:t>act</a:t>
            </a:r>
            <a:r>
              <a:rPr sz="1000" spc="-45" dirty="0">
                <a:solidFill>
                  <a:srgbClr val="231F20"/>
                </a:solidFill>
                <a:latin typeface="Arial"/>
                <a:cs typeface="Arial"/>
              </a:rPr>
              <a:t> </a:t>
            </a:r>
            <a:r>
              <a:rPr sz="1000" spc="40" dirty="0">
                <a:solidFill>
                  <a:srgbClr val="231F20"/>
                </a:solidFill>
                <a:latin typeface="Arial"/>
                <a:cs typeface="Arial"/>
              </a:rPr>
              <a:t>with</a:t>
            </a:r>
            <a:r>
              <a:rPr sz="1000" spc="-45" dirty="0">
                <a:solidFill>
                  <a:srgbClr val="231F20"/>
                </a:solidFill>
                <a:latin typeface="Arial"/>
                <a:cs typeface="Arial"/>
              </a:rPr>
              <a:t> </a:t>
            </a:r>
            <a:r>
              <a:rPr sz="1000" spc="15" dirty="0">
                <a:solidFill>
                  <a:srgbClr val="231F20"/>
                </a:solidFill>
                <a:latin typeface="Arial"/>
                <a:cs typeface="Arial"/>
              </a:rPr>
              <a:t>compassion:</a:t>
            </a:r>
            <a:r>
              <a:rPr sz="1000" spc="-40" dirty="0">
                <a:solidFill>
                  <a:srgbClr val="231F20"/>
                </a:solidFill>
                <a:latin typeface="Arial"/>
                <a:cs typeface="Arial"/>
              </a:rPr>
              <a:t> </a:t>
            </a:r>
            <a:r>
              <a:rPr sz="1000" dirty="0">
                <a:solidFill>
                  <a:srgbClr val="231F20"/>
                </a:solidFill>
                <a:latin typeface="Arial"/>
                <a:cs typeface="Arial"/>
              </a:rPr>
              <a:t>We  </a:t>
            </a:r>
            <a:r>
              <a:rPr sz="1000" spc="15" dirty="0">
                <a:solidFill>
                  <a:srgbClr val="231F20"/>
                </a:solidFill>
                <a:latin typeface="Arial"/>
                <a:cs typeface="Arial"/>
              </a:rPr>
              <a:t>collaborate, </a:t>
            </a:r>
            <a:r>
              <a:rPr sz="1000" spc="40" dirty="0">
                <a:solidFill>
                  <a:srgbClr val="231F20"/>
                </a:solidFill>
                <a:latin typeface="Arial"/>
                <a:cs typeface="Arial"/>
              </a:rPr>
              <a:t>we </a:t>
            </a:r>
            <a:r>
              <a:rPr sz="1000" spc="25" dirty="0">
                <a:solidFill>
                  <a:srgbClr val="231F20"/>
                </a:solidFill>
                <a:latin typeface="Arial"/>
                <a:cs typeface="Arial"/>
              </a:rPr>
              <a:t>don’t</a:t>
            </a:r>
            <a:r>
              <a:rPr sz="1000" spc="-210" dirty="0">
                <a:solidFill>
                  <a:srgbClr val="231F20"/>
                </a:solidFill>
                <a:latin typeface="Arial"/>
                <a:cs typeface="Arial"/>
              </a:rPr>
              <a:t> </a:t>
            </a:r>
            <a:r>
              <a:rPr sz="1000" spc="35" dirty="0">
                <a:solidFill>
                  <a:srgbClr val="231F20"/>
                </a:solidFill>
                <a:latin typeface="Arial"/>
                <a:cs typeface="Arial"/>
              </a:rPr>
              <a:t>compete</a:t>
            </a:r>
            <a:endParaRPr sz="1000">
              <a:latin typeface="Arial"/>
              <a:cs typeface="Arial"/>
            </a:endParaRPr>
          </a:p>
          <a:p>
            <a:pPr marL="192405" indent="-180340">
              <a:lnSpc>
                <a:spcPct val="100000"/>
              </a:lnSpc>
              <a:buChar char="–"/>
              <a:tabLst>
                <a:tab pos="193040" algn="l"/>
              </a:tabLst>
            </a:pPr>
            <a:r>
              <a:rPr sz="1000" dirty="0">
                <a:solidFill>
                  <a:srgbClr val="231F20"/>
                </a:solidFill>
                <a:latin typeface="Arial"/>
                <a:cs typeface="Arial"/>
              </a:rPr>
              <a:t>We</a:t>
            </a:r>
            <a:r>
              <a:rPr sz="1000" spc="-50" dirty="0">
                <a:solidFill>
                  <a:srgbClr val="231F20"/>
                </a:solidFill>
                <a:latin typeface="Arial"/>
                <a:cs typeface="Arial"/>
              </a:rPr>
              <a:t> </a:t>
            </a:r>
            <a:r>
              <a:rPr sz="1000" spc="25" dirty="0">
                <a:solidFill>
                  <a:srgbClr val="231F20"/>
                </a:solidFill>
                <a:latin typeface="Arial"/>
                <a:cs typeface="Arial"/>
              </a:rPr>
              <a:t>question</a:t>
            </a:r>
            <a:r>
              <a:rPr sz="1000" spc="-50" dirty="0">
                <a:solidFill>
                  <a:srgbClr val="231F20"/>
                </a:solidFill>
                <a:latin typeface="Arial"/>
                <a:cs typeface="Arial"/>
              </a:rPr>
              <a:t> </a:t>
            </a:r>
            <a:r>
              <a:rPr sz="1000" spc="25" dirty="0">
                <a:solidFill>
                  <a:srgbClr val="231F20"/>
                </a:solidFill>
                <a:latin typeface="Arial"/>
                <a:cs typeface="Arial"/>
              </a:rPr>
              <a:t>everything</a:t>
            </a:r>
            <a:r>
              <a:rPr sz="1000" spc="-50" dirty="0">
                <a:solidFill>
                  <a:srgbClr val="231F20"/>
                </a:solidFill>
                <a:latin typeface="Arial"/>
                <a:cs typeface="Arial"/>
              </a:rPr>
              <a:t> </a:t>
            </a:r>
            <a:r>
              <a:rPr sz="1000" spc="15" dirty="0">
                <a:solidFill>
                  <a:srgbClr val="231F20"/>
                </a:solidFill>
                <a:latin typeface="Arial"/>
                <a:cs typeface="Arial"/>
              </a:rPr>
              <a:t>and</a:t>
            </a:r>
            <a:r>
              <a:rPr sz="1000" spc="-45" dirty="0">
                <a:solidFill>
                  <a:srgbClr val="231F20"/>
                </a:solidFill>
                <a:latin typeface="Arial"/>
                <a:cs typeface="Arial"/>
              </a:rPr>
              <a:t> </a:t>
            </a:r>
            <a:r>
              <a:rPr sz="1000" spc="10" dirty="0">
                <a:solidFill>
                  <a:srgbClr val="231F20"/>
                </a:solidFill>
                <a:latin typeface="Arial"/>
                <a:cs typeface="Arial"/>
              </a:rPr>
              <a:t>always</a:t>
            </a:r>
            <a:r>
              <a:rPr sz="1000" spc="-50" dirty="0">
                <a:solidFill>
                  <a:srgbClr val="231F20"/>
                </a:solidFill>
                <a:latin typeface="Arial"/>
                <a:cs typeface="Arial"/>
              </a:rPr>
              <a:t> </a:t>
            </a:r>
            <a:r>
              <a:rPr sz="1000" spc="15" dirty="0">
                <a:solidFill>
                  <a:srgbClr val="231F20"/>
                </a:solidFill>
                <a:latin typeface="Arial"/>
                <a:cs typeface="Arial"/>
              </a:rPr>
              <a:t>seek</a:t>
            </a:r>
            <a:r>
              <a:rPr sz="1000" spc="-50" dirty="0">
                <a:solidFill>
                  <a:srgbClr val="231F20"/>
                </a:solidFill>
                <a:latin typeface="Arial"/>
                <a:cs typeface="Arial"/>
              </a:rPr>
              <a:t> </a:t>
            </a:r>
            <a:r>
              <a:rPr sz="1000" spc="35" dirty="0">
                <a:solidFill>
                  <a:srgbClr val="231F20"/>
                </a:solidFill>
                <a:latin typeface="Arial"/>
                <a:cs typeface="Arial"/>
              </a:rPr>
              <a:t>to</a:t>
            </a:r>
            <a:r>
              <a:rPr sz="1000" spc="-45" dirty="0">
                <a:solidFill>
                  <a:srgbClr val="231F20"/>
                </a:solidFill>
                <a:latin typeface="Arial"/>
                <a:cs typeface="Arial"/>
              </a:rPr>
              <a:t> </a:t>
            </a:r>
            <a:r>
              <a:rPr sz="1000" spc="25" dirty="0">
                <a:solidFill>
                  <a:srgbClr val="231F20"/>
                </a:solidFill>
                <a:latin typeface="Arial"/>
                <a:cs typeface="Arial"/>
              </a:rPr>
              <a:t>understand</a:t>
            </a:r>
            <a:r>
              <a:rPr sz="1000" spc="-50" dirty="0">
                <a:solidFill>
                  <a:srgbClr val="231F20"/>
                </a:solidFill>
                <a:latin typeface="Arial"/>
                <a:cs typeface="Arial"/>
              </a:rPr>
              <a:t> </a:t>
            </a:r>
            <a:r>
              <a:rPr sz="1000" spc="30" dirty="0">
                <a:solidFill>
                  <a:srgbClr val="231F20"/>
                </a:solidFill>
                <a:latin typeface="Arial"/>
                <a:cs typeface="Arial"/>
              </a:rPr>
              <a:t>-</a:t>
            </a:r>
            <a:r>
              <a:rPr sz="1000" spc="-50" dirty="0">
                <a:solidFill>
                  <a:srgbClr val="231F20"/>
                </a:solidFill>
                <a:latin typeface="Arial"/>
                <a:cs typeface="Arial"/>
              </a:rPr>
              <a:t> </a:t>
            </a:r>
            <a:r>
              <a:rPr sz="1000" spc="10" dirty="0">
                <a:solidFill>
                  <a:srgbClr val="231F20"/>
                </a:solidFill>
                <a:latin typeface="Arial"/>
                <a:cs typeface="Arial"/>
              </a:rPr>
              <a:t>WHY</a:t>
            </a:r>
            <a:endParaRPr sz="1000">
              <a:latin typeface="Arial"/>
              <a:cs typeface="Arial"/>
            </a:endParaRPr>
          </a:p>
          <a:p>
            <a:pPr marL="192405" indent="-180340">
              <a:lnSpc>
                <a:spcPct val="100000"/>
              </a:lnSpc>
              <a:buChar char="–"/>
              <a:tabLst>
                <a:tab pos="193040" algn="l"/>
              </a:tabLst>
            </a:pPr>
            <a:r>
              <a:rPr sz="1000" dirty="0">
                <a:solidFill>
                  <a:srgbClr val="231F20"/>
                </a:solidFill>
                <a:latin typeface="Arial"/>
                <a:cs typeface="Arial"/>
              </a:rPr>
              <a:t>We</a:t>
            </a:r>
            <a:r>
              <a:rPr sz="1000" spc="-55" dirty="0">
                <a:solidFill>
                  <a:srgbClr val="231F20"/>
                </a:solidFill>
                <a:latin typeface="Arial"/>
                <a:cs typeface="Arial"/>
              </a:rPr>
              <a:t> </a:t>
            </a:r>
            <a:r>
              <a:rPr sz="1000" spc="25" dirty="0">
                <a:solidFill>
                  <a:srgbClr val="231F20"/>
                </a:solidFill>
                <a:latin typeface="Arial"/>
                <a:cs typeface="Arial"/>
              </a:rPr>
              <a:t>don’t</a:t>
            </a:r>
            <a:r>
              <a:rPr sz="1000" spc="-50" dirty="0">
                <a:solidFill>
                  <a:srgbClr val="231F20"/>
                </a:solidFill>
                <a:latin typeface="Arial"/>
                <a:cs typeface="Arial"/>
              </a:rPr>
              <a:t> </a:t>
            </a:r>
            <a:r>
              <a:rPr sz="1000" spc="15" dirty="0">
                <a:solidFill>
                  <a:srgbClr val="231F20"/>
                </a:solidFill>
                <a:latin typeface="Arial"/>
                <a:cs typeface="Arial"/>
              </a:rPr>
              <a:t>believe</a:t>
            </a:r>
            <a:r>
              <a:rPr sz="1000" spc="-50" dirty="0">
                <a:solidFill>
                  <a:srgbClr val="231F20"/>
                </a:solidFill>
                <a:latin typeface="Arial"/>
                <a:cs typeface="Arial"/>
              </a:rPr>
              <a:t> </a:t>
            </a:r>
            <a:r>
              <a:rPr sz="1000" spc="25" dirty="0">
                <a:solidFill>
                  <a:srgbClr val="231F20"/>
                </a:solidFill>
                <a:latin typeface="Arial"/>
                <a:cs typeface="Arial"/>
              </a:rPr>
              <a:t>the</a:t>
            </a:r>
            <a:r>
              <a:rPr sz="1000" spc="-50" dirty="0">
                <a:solidFill>
                  <a:srgbClr val="231F20"/>
                </a:solidFill>
                <a:latin typeface="Arial"/>
                <a:cs typeface="Arial"/>
              </a:rPr>
              <a:t> </a:t>
            </a:r>
            <a:r>
              <a:rPr sz="1000" spc="15" dirty="0">
                <a:solidFill>
                  <a:srgbClr val="231F20"/>
                </a:solidFill>
                <a:latin typeface="Arial"/>
                <a:cs typeface="Arial"/>
              </a:rPr>
              <a:t>Hype</a:t>
            </a:r>
            <a:endParaRPr sz="1000">
              <a:latin typeface="Arial"/>
              <a:cs typeface="Arial"/>
            </a:endParaRPr>
          </a:p>
          <a:p>
            <a:pPr marL="192405" indent="-180340">
              <a:lnSpc>
                <a:spcPct val="100000"/>
              </a:lnSpc>
              <a:buChar char="–"/>
              <a:tabLst>
                <a:tab pos="193040" algn="l"/>
              </a:tabLst>
            </a:pPr>
            <a:r>
              <a:rPr sz="1000" dirty="0">
                <a:solidFill>
                  <a:srgbClr val="231F20"/>
                </a:solidFill>
                <a:latin typeface="Arial"/>
                <a:cs typeface="Arial"/>
              </a:rPr>
              <a:t>We</a:t>
            </a:r>
            <a:r>
              <a:rPr sz="1000" spc="-55" dirty="0">
                <a:solidFill>
                  <a:srgbClr val="231F20"/>
                </a:solidFill>
                <a:latin typeface="Arial"/>
                <a:cs typeface="Arial"/>
              </a:rPr>
              <a:t> </a:t>
            </a:r>
            <a:r>
              <a:rPr sz="1000" spc="10" dirty="0">
                <a:solidFill>
                  <a:srgbClr val="231F20"/>
                </a:solidFill>
                <a:latin typeface="Arial"/>
                <a:cs typeface="Arial"/>
              </a:rPr>
              <a:t>always</a:t>
            </a:r>
            <a:r>
              <a:rPr sz="1000" spc="-50" dirty="0">
                <a:solidFill>
                  <a:srgbClr val="231F20"/>
                </a:solidFill>
                <a:latin typeface="Arial"/>
                <a:cs typeface="Arial"/>
              </a:rPr>
              <a:t> </a:t>
            </a:r>
            <a:r>
              <a:rPr sz="1000" spc="15" dirty="0">
                <a:solidFill>
                  <a:srgbClr val="231F20"/>
                </a:solidFill>
                <a:latin typeface="Arial"/>
                <a:cs typeface="Arial"/>
              </a:rPr>
              <a:t>seek</a:t>
            </a:r>
            <a:r>
              <a:rPr sz="1000" spc="-50" dirty="0">
                <a:solidFill>
                  <a:srgbClr val="231F20"/>
                </a:solidFill>
                <a:latin typeface="Arial"/>
                <a:cs typeface="Arial"/>
              </a:rPr>
              <a:t> </a:t>
            </a:r>
            <a:r>
              <a:rPr sz="1000" spc="35" dirty="0">
                <a:solidFill>
                  <a:srgbClr val="231F20"/>
                </a:solidFill>
                <a:latin typeface="Arial"/>
                <a:cs typeface="Arial"/>
              </a:rPr>
              <a:t>to</a:t>
            </a:r>
            <a:r>
              <a:rPr sz="1000" spc="-50" dirty="0">
                <a:solidFill>
                  <a:srgbClr val="231F20"/>
                </a:solidFill>
                <a:latin typeface="Arial"/>
                <a:cs typeface="Arial"/>
              </a:rPr>
              <a:t> </a:t>
            </a:r>
            <a:r>
              <a:rPr sz="1000" spc="25" dirty="0">
                <a:solidFill>
                  <a:srgbClr val="231F20"/>
                </a:solidFill>
                <a:latin typeface="Arial"/>
                <a:cs typeface="Arial"/>
              </a:rPr>
              <a:t>be</a:t>
            </a:r>
            <a:r>
              <a:rPr sz="1000" spc="-50" dirty="0">
                <a:solidFill>
                  <a:srgbClr val="231F20"/>
                </a:solidFill>
                <a:latin typeface="Arial"/>
                <a:cs typeface="Arial"/>
              </a:rPr>
              <a:t> </a:t>
            </a:r>
            <a:r>
              <a:rPr sz="1000" spc="40" dirty="0">
                <a:solidFill>
                  <a:srgbClr val="231F20"/>
                </a:solidFill>
                <a:latin typeface="Arial"/>
                <a:cs typeface="Arial"/>
              </a:rPr>
              <a:t>better</a:t>
            </a:r>
            <a:r>
              <a:rPr sz="1000" spc="-50" dirty="0">
                <a:solidFill>
                  <a:srgbClr val="231F20"/>
                </a:solidFill>
                <a:latin typeface="Arial"/>
                <a:cs typeface="Arial"/>
              </a:rPr>
              <a:t> </a:t>
            </a:r>
            <a:r>
              <a:rPr sz="1000" spc="15" dirty="0">
                <a:solidFill>
                  <a:srgbClr val="231F20"/>
                </a:solidFill>
                <a:latin typeface="Arial"/>
                <a:cs typeface="Arial"/>
              </a:rPr>
              <a:t>and</a:t>
            </a:r>
            <a:r>
              <a:rPr sz="1000" spc="-50" dirty="0">
                <a:solidFill>
                  <a:srgbClr val="231F20"/>
                </a:solidFill>
                <a:latin typeface="Arial"/>
                <a:cs typeface="Arial"/>
              </a:rPr>
              <a:t> </a:t>
            </a:r>
            <a:r>
              <a:rPr sz="1000" spc="35" dirty="0">
                <a:solidFill>
                  <a:srgbClr val="231F20"/>
                </a:solidFill>
                <a:latin typeface="Arial"/>
                <a:cs typeface="Arial"/>
              </a:rPr>
              <a:t>to</a:t>
            </a:r>
            <a:r>
              <a:rPr sz="1000" spc="-50" dirty="0">
                <a:solidFill>
                  <a:srgbClr val="231F20"/>
                </a:solidFill>
                <a:latin typeface="Arial"/>
                <a:cs typeface="Arial"/>
              </a:rPr>
              <a:t> </a:t>
            </a:r>
            <a:r>
              <a:rPr sz="1000" spc="35" dirty="0">
                <a:solidFill>
                  <a:srgbClr val="231F20"/>
                </a:solidFill>
                <a:latin typeface="Arial"/>
                <a:cs typeface="Arial"/>
              </a:rPr>
              <a:t>do</a:t>
            </a:r>
            <a:r>
              <a:rPr sz="1000" spc="-50" dirty="0">
                <a:solidFill>
                  <a:srgbClr val="231F20"/>
                </a:solidFill>
                <a:latin typeface="Arial"/>
                <a:cs typeface="Arial"/>
              </a:rPr>
              <a:t> </a:t>
            </a:r>
            <a:r>
              <a:rPr sz="1000" spc="40" dirty="0">
                <a:solidFill>
                  <a:srgbClr val="231F20"/>
                </a:solidFill>
                <a:latin typeface="Arial"/>
                <a:cs typeface="Arial"/>
              </a:rPr>
              <a:t>better</a:t>
            </a:r>
            <a:endParaRPr sz="1000">
              <a:latin typeface="Arial"/>
              <a:cs typeface="Arial"/>
            </a:endParaRPr>
          </a:p>
        </p:txBody>
      </p:sp>
      <p:sp>
        <p:nvSpPr>
          <p:cNvPr id="4" name="object 4"/>
          <p:cNvSpPr txBox="1"/>
          <p:nvPr/>
        </p:nvSpPr>
        <p:spPr>
          <a:xfrm>
            <a:off x="2699296" y="2094725"/>
            <a:ext cx="1440180" cy="166712"/>
          </a:xfrm>
          <a:prstGeom prst="rect">
            <a:avLst/>
          </a:prstGeom>
        </p:spPr>
        <p:txBody>
          <a:bodyPr vert="horz" wrap="square" lIns="0" tIns="12700" rIns="0" bIns="0" rtlCol="0">
            <a:spAutoFit/>
          </a:bodyPr>
          <a:lstStyle/>
          <a:p>
            <a:pPr marL="12700">
              <a:lnSpc>
                <a:spcPct val="100000"/>
              </a:lnSpc>
              <a:spcBef>
                <a:spcPts val="100"/>
              </a:spcBef>
            </a:pPr>
            <a:r>
              <a:rPr sz="1000" b="1" i="1" spc="5" dirty="0">
                <a:solidFill>
                  <a:srgbClr val="231F20"/>
                </a:solidFill>
                <a:latin typeface="Roboto Black" panose="02000000000000000000" pitchFamily="2" charset="0"/>
                <a:ea typeface="Roboto Black" panose="02000000000000000000" pitchFamily="2" charset="0"/>
                <a:cs typeface="Arial"/>
              </a:rPr>
              <a:t>#WEDESERVEBETTER</a:t>
            </a:r>
            <a:endParaRPr sz="1000" b="1" i="1" dirty="0">
              <a:latin typeface="Roboto Black" panose="02000000000000000000" pitchFamily="2" charset="0"/>
              <a:ea typeface="Roboto Black" panose="02000000000000000000" pitchFamily="2" charset="0"/>
              <a:cs typeface="Aria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19299" y="10051593"/>
            <a:ext cx="746561" cy="277335"/>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32000" y="1886534"/>
            <a:ext cx="6546650" cy="3013646"/>
          </a:xfrm>
          <a:prstGeom prst="rect">
            <a:avLst/>
          </a:prstGeom>
        </p:spPr>
        <p:txBody>
          <a:bodyPr vert="horz" wrap="square" lIns="0" tIns="12700" rIns="0" bIns="0" rtlCol="0">
            <a:spAutoFit/>
          </a:bodyPr>
          <a:lstStyle/>
          <a:p>
            <a:pPr>
              <a:lnSpc>
                <a:spcPct val="100000"/>
              </a:lnSpc>
              <a:spcBef>
                <a:spcPts val="100"/>
              </a:spcBef>
            </a:pPr>
            <a:r>
              <a:rPr sz="1000" spc="5" dirty="0">
                <a:solidFill>
                  <a:srgbClr val="231F20"/>
                </a:solidFill>
                <a:latin typeface="Roboto" panose="02000000000000000000" pitchFamily="2" charset="0"/>
                <a:ea typeface="Roboto" panose="02000000000000000000" pitchFamily="2" charset="0"/>
                <a:cs typeface="Arial"/>
              </a:rPr>
              <a:t>We</a:t>
            </a:r>
            <a:r>
              <a:rPr sz="1000" spc="-45"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respectfully</a:t>
            </a:r>
            <a:r>
              <a:rPr sz="1000" spc="-40"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acknowledge</a:t>
            </a:r>
            <a:r>
              <a:rPr sz="1000" spc="-40"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that</a:t>
            </a:r>
            <a:r>
              <a:rPr sz="1000" spc="-40"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every</a:t>
            </a:r>
            <a:r>
              <a:rPr sz="1000" spc="-40" dirty="0">
                <a:solidFill>
                  <a:srgbClr val="231F20"/>
                </a:solidFill>
                <a:latin typeface="Roboto" panose="02000000000000000000" pitchFamily="2" charset="0"/>
                <a:ea typeface="Roboto" panose="02000000000000000000" pitchFamily="2" charset="0"/>
                <a:cs typeface="Arial"/>
              </a:rPr>
              <a:t> </a:t>
            </a:r>
            <a:r>
              <a:rPr sz="1000" spc="40" dirty="0">
                <a:solidFill>
                  <a:srgbClr val="231F20"/>
                </a:solidFill>
                <a:latin typeface="Roboto" panose="02000000000000000000" pitchFamily="2" charset="0"/>
                <a:ea typeface="Roboto" panose="02000000000000000000" pitchFamily="2" charset="0"/>
                <a:cs typeface="Arial"/>
              </a:rPr>
              <a:t>project</a:t>
            </a:r>
            <a:endParaRPr sz="1000" dirty="0">
              <a:latin typeface="Roboto" panose="02000000000000000000" pitchFamily="2" charset="0"/>
              <a:ea typeface="Roboto" panose="02000000000000000000" pitchFamily="2" charset="0"/>
              <a:cs typeface="Arial"/>
            </a:endParaRPr>
          </a:p>
          <a:p>
            <a:pPr>
              <a:lnSpc>
                <a:spcPct val="100000"/>
              </a:lnSpc>
            </a:pPr>
            <a:r>
              <a:rPr sz="1000" spc="25" dirty="0">
                <a:solidFill>
                  <a:srgbClr val="231F20"/>
                </a:solidFill>
                <a:latin typeface="Roboto" panose="02000000000000000000" pitchFamily="2" charset="0"/>
                <a:ea typeface="Roboto" panose="02000000000000000000" pitchFamily="2" charset="0"/>
                <a:cs typeface="Arial"/>
              </a:rPr>
              <a:t>enabled </a:t>
            </a:r>
            <a:r>
              <a:rPr sz="1000" spc="35" dirty="0">
                <a:solidFill>
                  <a:srgbClr val="231F20"/>
                </a:solidFill>
                <a:latin typeface="Roboto" panose="02000000000000000000" pitchFamily="2" charset="0"/>
                <a:ea typeface="Roboto" panose="02000000000000000000" pitchFamily="2" charset="0"/>
                <a:cs typeface="Arial"/>
              </a:rPr>
              <a:t>or </a:t>
            </a:r>
            <a:r>
              <a:rPr sz="1000" spc="20" dirty="0">
                <a:solidFill>
                  <a:srgbClr val="231F20"/>
                </a:solidFill>
                <a:latin typeface="Roboto" panose="02000000000000000000" pitchFamily="2" charset="0"/>
                <a:ea typeface="Roboto" panose="02000000000000000000" pitchFamily="2" charset="0"/>
                <a:cs typeface="Arial"/>
              </a:rPr>
              <a:t>assisted by </a:t>
            </a:r>
            <a:r>
              <a:rPr lang="en-IN" sz="1000" spc="-5" dirty="0" err="1">
                <a:solidFill>
                  <a:srgbClr val="231F20"/>
                </a:solidFill>
                <a:latin typeface="Roboto" panose="02000000000000000000" pitchFamily="2" charset="0"/>
                <a:ea typeface="Roboto" panose="02000000000000000000" pitchFamily="2" charset="0"/>
                <a:cs typeface="Arial"/>
              </a:rPr>
              <a:t>Lohia</a:t>
            </a:r>
            <a:r>
              <a:rPr lang="en-IN" sz="1000" spc="-5" dirty="0">
                <a:solidFill>
                  <a:srgbClr val="231F20"/>
                </a:solidFill>
                <a:latin typeface="Roboto" panose="02000000000000000000" pitchFamily="2" charset="0"/>
                <a:ea typeface="Roboto" panose="02000000000000000000" pitchFamily="2" charset="0"/>
                <a:cs typeface="Arial"/>
              </a:rPr>
              <a:t> </a:t>
            </a:r>
            <a:r>
              <a:rPr lang="en-IN" sz="1000" spc="-5" dirty="0" err="1">
                <a:solidFill>
                  <a:srgbClr val="231F20"/>
                </a:solidFill>
                <a:latin typeface="Roboto" panose="02000000000000000000" pitchFamily="2" charset="0"/>
                <a:ea typeface="Roboto" panose="02000000000000000000" pitchFamily="2" charset="0"/>
                <a:cs typeface="Arial"/>
              </a:rPr>
              <a:t>Worldspace</a:t>
            </a:r>
            <a:r>
              <a:rPr sz="1000" spc="-10" dirty="0">
                <a:solidFill>
                  <a:srgbClr val="231F20"/>
                </a:solidFill>
                <a:latin typeface="Roboto" panose="02000000000000000000" pitchFamily="2" charset="0"/>
                <a:ea typeface="Roboto" panose="02000000000000000000" pitchFamily="2" charset="0"/>
                <a:cs typeface="Arial"/>
              </a:rPr>
              <a:t> </a:t>
            </a:r>
            <a:r>
              <a:rPr sz="1000" spc="5" dirty="0">
                <a:solidFill>
                  <a:srgbClr val="231F20"/>
                </a:solidFill>
                <a:latin typeface="Roboto" panose="02000000000000000000" pitchFamily="2" charset="0"/>
                <a:ea typeface="Roboto" panose="02000000000000000000" pitchFamily="2" charset="0"/>
                <a:cs typeface="Arial"/>
              </a:rPr>
              <a:t>in </a:t>
            </a:r>
            <a:r>
              <a:rPr lang="en-US" sz="1000" spc="20" dirty="0">
                <a:solidFill>
                  <a:srgbClr val="231F20"/>
                </a:solidFill>
                <a:latin typeface="Roboto" panose="02000000000000000000" pitchFamily="2" charset="0"/>
                <a:ea typeface="Roboto" panose="02000000000000000000" pitchFamily="2" charset="0"/>
                <a:cs typeface="Arial"/>
              </a:rPr>
              <a:t>India</a:t>
            </a:r>
            <a:r>
              <a:rPr sz="1000" spc="20" dirty="0">
                <a:solidFill>
                  <a:srgbClr val="231F20"/>
                </a:solidFill>
                <a:latin typeface="Roboto" panose="02000000000000000000" pitchFamily="2" charset="0"/>
                <a:ea typeface="Roboto" panose="02000000000000000000" pitchFamily="2" charset="0"/>
                <a:cs typeface="Arial"/>
              </a:rPr>
              <a:t> exists </a:t>
            </a:r>
            <a:r>
              <a:rPr sz="1000" spc="15" dirty="0">
                <a:solidFill>
                  <a:srgbClr val="231F20"/>
                </a:solidFill>
                <a:latin typeface="Roboto" panose="02000000000000000000" pitchFamily="2" charset="0"/>
                <a:ea typeface="Roboto" panose="02000000000000000000" pitchFamily="2" charset="0"/>
                <a:cs typeface="Arial"/>
              </a:rPr>
              <a:t>on  </a:t>
            </a:r>
            <a:r>
              <a:rPr sz="1000" spc="30" dirty="0">
                <a:solidFill>
                  <a:srgbClr val="231F20"/>
                </a:solidFill>
                <a:latin typeface="Roboto" panose="02000000000000000000" pitchFamily="2" charset="0"/>
                <a:ea typeface="Roboto" panose="02000000000000000000" pitchFamily="2" charset="0"/>
                <a:cs typeface="Arial"/>
              </a:rPr>
              <a:t>traditional</a:t>
            </a:r>
            <a:r>
              <a:rPr sz="1000" spc="-4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aboriginal</a:t>
            </a:r>
            <a:r>
              <a:rPr sz="1000" spc="-40"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lands</a:t>
            </a:r>
            <a:r>
              <a:rPr sz="1000" spc="-40"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which</a:t>
            </a:r>
            <a:r>
              <a:rPr sz="1000" spc="-40" dirty="0">
                <a:solidFill>
                  <a:srgbClr val="231F20"/>
                </a:solidFill>
                <a:latin typeface="Roboto" panose="02000000000000000000" pitchFamily="2" charset="0"/>
                <a:ea typeface="Roboto" panose="02000000000000000000" pitchFamily="2" charset="0"/>
                <a:cs typeface="Arial"/>
              </a:rPr>
              <a:t> </a:t>
            </a:r>
            <a:r>
              <a:rPr sz="1000" spc="5" dirty="0">
                <a:solidFill>
                  <a:srgbClr val="231F20"/>
                </a:solidFill>
                <a:latin typeface="Roboto" panose="02000000000000000000" pitchFamily="2" charset="0"/>
                <a:ea typeface="Roboto" panose="02000000000000000000" pitchFamily="2" charset="0"/>
                <a:cs typeface="Arial"/>
              </a:rPr>
              <a:t>have</a:t>
            </a:r>
            <a:r>
              <a:rPr sz="1000" spc="-4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been</a:t>
            </a:r>
            <a:r>
              <a:rPr sz="1000" spc="-4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sustained</a:t>
            </a:r>
            <a:r>
              <a:rPr sz="1000" spc="-40" dirty="0">
                <a:solidFill>
                  <a:srgbClr val="231F20"/>
                </a:solidFill>
                <a:latin typeface="Roboto" panose="02000000000000000000" pitchFamily="2" charset="0"/>
                <a:ea typeface="Roboto" panose="02000000000000000000" pitchFamily="2" charset="0"/>
                <a:cs typeface="Arial"/>
              </a:rPr>
              <a:t> </a:t>
            </a:r>
            <a:r>
              <a:rPr sz="1000" spc="50" dirty="0">
                <a:solidFill>
                  <a:srgbClr val="231F20"/>
                </a:solidFill>
                <a:latin typeface="Roboto" panose="02000000000000000000" pitchFamily="2" charset="0"/>
                <a:ea typeface="Roboto" panose="02000000000000000000" pitchFamily="2" charset="0"/>
                <a:cs typeface="Arial"/>
              </a:rPr>
              <a:t>for  </a:t>
            </a:r>
            <a:r>
              <a:rPr sz="1000" spc="25" dirty="0">
                <a:solidFill>
                  <a:srgbClr val="231F20"/>
                </a:solidFill>
                <a:latin typeface="Roboto" panose="02000000000000000000" pitchFamily="2" charset="0"/>
                <a:ea typeface="Roboto" panose="02000000000000000000" pitchFamily="2" charset="0"/>
                <a:cs typeface="Arial"/>
              </a:rPr>
              <a:t>thousands </a:t>
            </a:r>
            <a:r>
              <a:rPr sz="1000" spc="40" dirty="0">
                <a:solidFill>
                  <a:srgbClr val="231F20"/>
                </a:solidFill>
                <a:latin typeface="Roboto" panose="02000000000000000000" pitchFamily="2" charset="0"/>
                <a:ea typeface="Roboto" panose="02000000000000000000" pitchFamily="2" charset="0"/>
                <a:cs typeface="Arial"/>
              </a:rPr>
              <a:t>of</a:t>
            </a:r>
            <a:r>
              <a:rPr sz="1000" spc="-110" dirty="0">
                <a:solidFill>
                  <a:srgbClr val="231F20"/>
                </a:solidFill>
                <a:latin typeface="Roboto" panose="02000000000000000000" pitchFamily="2" charset="0"/>
                <a:ea typeface="Roboto" panose="02000000000000000000" pitchFamily="2" charset="0"/>
                <a:cs typeface="Arial"/>
              </a:rPr>
              <a:t> </a:t>
            </a:r>
            <a:r>
              <a:rPr sz="1000" spc="5" dirty="0">
                <a:solidFill>
                  <a:srgbClr val="231F20"/>
                </a:solidFill>
                <a:latin typeface="Roboto" panose="02000000000000000000" pitchFamily="2" charset="0"/>
                <a:ea typeface="Roboto" panose="02000000000000000000" pitchFamily="2" charset="0"/>
                <a:cs typeface="Arial"/>
              </a:rPr>
              <a:t>years.</a:t>
            </a:r>
            <a:endParaRPr sz="1000" dirty="0">
              <a:latin typeface="Roboto" panose="02000000000000000000" pitchFamily="2" charset="0"/>
              <a:ea typeface="Roboto" panose="02000000000000000000" pitchFamily="2" charset="0"/>
              <a:cs typeface="Arial"/>
            </a:endParaRPr>
          </a:p>
          <a:p>
            <a:pPr marR="297815">
              <a:lnSpc>
                <a:spcPct val="100000"/>
              </a:lnSpc>
              <a:spcBef>
                <a:spcPts val="850"/>
              </a:spcBef>
            </a:pPr>
            <a:r>
              <a:rPr sz="1000" spc="5" dirty="0">
                <a:solidFill>
                  <a:srgbClr val="231F20"/>
                </a:solidFill>
                <a:latin typeface="Roboto" panose="02000000000000000000" pitchFamily="2" charset="0"/>
                <a:ea typeface="Roboto" panose="02000000000000000000" pitchFamily="2" charset="0"/>
                <a:cs typeface="Arial"/>
              </a:rPr>
              <a:t>We </a:t>
            </a:r>
            <a:r>
              <a:rPr sz="1000" spc="30" dirty="0">
                <a:solidFill>
                  <a:srgbClr val="231F20"/>
                </a:solidFill>
                <a:latin typeface="Roboto" panose="02000000000000000000" pitchFamily="2" charset="0"/>
                <a:ea typeface="Roboto" panose="02000000000000000000" pitchFamily="2" charset="0"/>
                <a:cs typeface="Arial"/>
              </a:rPr>
              <a:t>honour their ongoing connection </a:t>
            </a:r>
            <a:r>
              <a:rPr sz="1000" spc="35" dirty="0">
                <a:solidFill>
                  <a:srgbClr val="231F20"/>
                </a:solidFill>
                <a:latin typeface="Roboto" panose="02000000000000000000" pitchFamily="2" charset="0"/>
                <a:ea typeface="Roboto" panose="02000000000000000000" pitchFamily="2" charset="0"/>
                <a:cs typeface="Arial"/>
              </a:rPr>
              <a:t>to </a:t>
            </a:r>
            <a:r>
              <a:rPr sz="1000" spc="20" dirty="0">
                <a:solidFill>
                  <a:srgbClr val="231F20"/>
                </a:solidFill>
                <a:latin typeface="Roboto" panose="02000000000000000000" pitchFamily="2" charset="0"/>
                <a:ea typeface="Roboto" panose="02000000000000000000" pitchFamily="2" charset="0"/>
                <a:cs typeface="Arial"/>
              </a:rPr>
              <a:t>these </a:t>
            </a:r>
            <a:r>
              <a:rPr sz="1000" spc="10" dirty="0">
                <a:solidFill>
                  <a:srgbClr val="231F20"/>
                </a:solidFill>
                <a:latin typeface="Roboto" panose="02000000000000000000" pitchFamily="2" charset="0"/>
                <a:ea typeface="Roboto" panose="02000000000000000000" pitchFamily="2" charset="0"/>
                <a:cs typeface="Arial"/>
              </a:rPr>
              <a:t>lands</a:t>
            </a:r>
            <a:r>
              <a:rPr lang="en-US" sz="1000" spc="10"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and</a:t>
            </a:r>
            <a:r>
              <a:rPr sz="1000" spc="-4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seek</a:t>
            </a:r>
            <a:r>
              <a:rPr sz="1000" spc="-45"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to</a:t>
            </a:r>
            <a:r>
              <a:rPr sz="1000" spc="-40"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respectfully</a:t>
            </a:r>
            <a:r>
              <a:rPr sz="1000" spc="-45"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acknowledge</a:t>
            </a:r>
            <a:r>
              <a:rPr sz="1000" spc="-4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the</a:t>
            </a:r>
            <a:r>
              <a:rPr sz="1000" spc="-45"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traditional  </a:t>
            </a:r>
            <a:r>
              <a:rPr sz="1000" spc="25" dirty="0">
                <a:solidFill>
                  <a:srgbClr val="231F20"/>
                </a:solidFill>
                <a:latin typeface="Roboto" panose="02000000000000000000" pitchFamily="2" charset="0"/>
                <a:ea typeface="Roboto" panose="02000000000000000000" pitchFamily="2" charset="0"/>
                <a:cs typeface="Arial"/>
              </a:rPr>
              <a:t>custodians </a:t>
            </a:r>
            <a:r>
              <a:rPr sz="1000" spc="5" dirty="0">
                <a:solidFill>
                  <a:srgbClr val="231F20"/>
                </a:solidFill>
                <a:latin typeface="Roboto" panose="02000000000000000000" pitchFamily="2" charset="0"/>
                <a:ea typeface="Roboto" panose="02000000000000000000" pitchFamily="2" charset="0"/>
                <a:cs typeface="Arial"/>
              </a:rPr>
              <a:t>in </a:t>
            </a:r>
            <a:r>
              <a:rPr sz="1000" spc="30" dirty="0">
                <a:solidFill>
                  <a:srgbClr val="231F20"/>
                </a:solidFill>
                <a:latin typeface="Roboto" panose="02000000000000000000" pitchFamily="2" charset="0"/>
                <a:ea typeface="Roboto" panose="02000000000000000000" pitchFamily="2" charset="0"/>
                <a:cs typeface="Arial"/>
              </a:rPr>
              <a:t>our</a:t>
            </a:r>
            <a:r>
              <a:rPr sz="1000" spc="-155"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work.</a:t>
            </a:r>
            <a:endParaRPr sz="1000" dirty="0">
              <a:latin typeface="Roboto" panose="02000000000000000000" pitchFamily="2" charset="0"/>
              <a:ea typeface="Roboto" panose="02000000000000000000" pitchFamily="2" charset="0"/>
              <a:cs typeface="Arial"/>
            </a:endParaRPr>
          </a:p>
          <a:p>
            <a:pPr>
              <a:lnSpc>
                <a:spcPct val="100000"/>
              </a:lnSpc>
              <a:spcBef>
                <a:spcPts val="850"/>
              </a:spcBef>
            </a:pPr>
            <a:r>
              <a:rPr sz="1000" spc="-35" dirty="0">
                <a:solidFill>
                  <a:srgbClr val="231F20"/>
                </a:solidFill>
                <a:latin typeface="Roboto" panose="02000000000000000000" pitchFamily="2" charset="0"/>
                <a:ea typeface="Roboto" panose="02000000000000000000" pitchFamily="2" charset="0"/>
                <a:cs typeface="Arial"/>
              </a:rPr>
              <a:t>—</a:t>
            </a:r>
            <a:endParaRPr sz="1000" dirty="0">
              <a:latin typeface="Roboto" panose="02000000000000000000" pitchFamily="2" charset="0"/>
              <a:ea typeface="Roboto" panose="02000000000000000000" pitchFamily="2" charset="0"/>
              <a:cs typeface="Arial"/>
            </a:endParaRPr>
          </a:p>
          <a:p>
            <a:pPr>
              <a:lnSpc>
                <a:spcPct val="100000"/>
              </a:lnSpc>
              <a:spcBef>
                <a:spcPts val="850"/>
              </a:spcBef>
            </a:pPr>
            <a:r>
              <a:rPr sz="1000" spc="10" dirty="0">
                <a:solidFill>
                  <a:srgbClr val="231F20"/>
                </a:solidFill>
                <a:latin typeface="Roboto" panose="02000000000000000000" pitchFamily="2" charset="0"/>
                <a:ea typeface="Roboto" panose="02000000000000000000" pitchFamily="2" charset="0"/>
                <a:cs typeface="Arial"/>
              </a:rPr>
              <a:t>For</a:t>
            </a:r>
            <a:r>
              <a:rPr sz="1000" spc="-4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additional</a:t>
            </a:r>
            <a:r>
              <a:rPr sz="1000" spc="-40"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information,</a:t>
            </a:r>
            <a:r>
              <a:rPr sz="1000" spc="-4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questions</a:t>
            </a:r>
            <a:r>
              <a:rPr sz="1000" spc="-3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unturned,</a:t>
            </a:r>
            <a:endParaRPr sz="1000" dirty="0">
              <a:latin typeface="Roboto" panose="02000000000000000000" pitchFamily="2" charset="0"/>
              <a:ea typeface="Roboto" panose="02000000000000000000" pitchFamily="2" charset="0"/>
              <a:cs typeface="Arial"/>
            </a:endParaRPr>
          </a:p>
          <a:p>
            <a:pPr marR="81915">
              <a:lnSpc>
                <a:spcPct val="100000"/>
              </a:lnSpc>
            </a:pPr>
            <a:r>
              <a:rPr sz="1000" spc="30" dirty="0">
                <a:solidFill>
                  <a:srgbClr val="231F20"/>
                </a:solidFill>
                <a:latin typeface="Roboto" panose="02000000000000000000" pitchFamily="2" charset="0"/>
                <a:ea typeface="Roboto" panose="02000000000000000000" pitchFamily="2" charset="0"/>
                <a:cs typeface="Arial"/>
              </a:rPr>
              <a:t>collaboration</a:t>
            </a:r>
            <a:r>
              <a:rPr sz="1000" spc="-45"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opportunities</a:t>
            </a:r>
            <a:r>
              <a:rPr sz="1000" spc="-40"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and</a:t>
            </a:r>
            <a:r>
              <a:rPr sz="1000" spc="-40" dirty="0">
                <a:solidFill>
                  <a:srgbClr val="231F20"/>
                </a:solidFill>
                <a:latin typeface="Roboto" panose="02000000000000000000" pitchFamily="2" charset="0"/>
                <a:ea typeface="Roboto" panose="02000000000000000000" pitchFamily="2" charset="0"/>
                <a:cs typeface="Arial"/>
              </a:rPr>
              <a:t> </a:t>
            </a:r>
            <a:r>
              <a:rPr sz="1000" spc="40" dirty="0">
                <a:solidFill>
                  <a:srgbClr val="231F20"/>
                </a:solidFill>
                <a:latin typeface="Roboto" panose="02000000000000000000" pitchFamily="2" charset="0"/>
                <a:ea typeface="Roboto" panose="02000000000000000000" pitchFamily="2" charset="0"/>
                <a:cs typeface="Arial"/>
              </a:rPr>
              <a:t>project</a:t>
            </a:r>
            <a:r>
              <a:rPr sz="1000" spc="-40"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enquiries</a:t>
            </a:r>
            <a:r>
              <a:rPr sz="1000" spc="-40"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please  </a:t>
            </a:r>
            <a:r>
              <a:rPr sz="1000" spc="40" dirty="0">
                <a:solidFill>
                  <a:srgbClr val="231F20"/>
                </a:solidFill>
                <a:latin typeface="Roboto" panose="02000000000000000000" pitchFamily="2" charset="0"/>
                <a:ea typeface="Roboto" panose="02000000000000000000" pitchFamily="2" charset="0"/>
                <a:cs typeface="Arial"/>
              </a:rPr>
              <a:t>get </a:t>
            </a:r>
            <a:r>
              <a:rPr sz="1000" spc="5" dirty="0">
                <a:solidFill>
                  <a:srgbClr val="231F20"/>
                </a:solidFill>
                <a:latin typeface="Roboto" panose="02000000000000000000" pitchFamily="2" charset="0"/>
                <a:ea typeface="Roboto" panose="02000000000000000000" pitchFamily="2" charset="0"/>
                <a:cs typeface="Arial"/>
              </a:rPr>
              <a:t>in</a:t>
            </a:r>
            <a:r>
              <a:rPr sz="1000" spc="-12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touch.</a:t>
            </a:r>
            <a:endParaRPr lang="en-US" sz="1000" spc="20" dirty="0">
              <a:solidFill>
                <a:srgbClr val="231F20"/>
              </a:solidFill>
              <a:latin typeface="Roboto" panose="02000000000000000000" pitchFamily="2" charset="0"/>
              <a:ea typeface="Roboto" panose="02000000000000000000" pitchFamily="2" charset="0"/>
              <a:cs typeface="Arial"/>
            </a:endParaRPr>
          </a:p>
          <a:p>
            <a:pPr marR="81915">
              <a:lnSpc>
                <a:spcPct val="100000"/>
              </a:lnSpc>
            </a:pPr>
            <a:endParaRPr sz="1000" dirty="0">
              <a:latin typeface="Roboto" panose="02000000000000000000" pitchFamily="2" charset="0"/>
              <a:ea typeface="Roboto" panose="02000000000000000000" pitchFamily="2" charset="0"/>
              <a:cs typeface="Arial"/>
            </a:endParaRPr>
          </a:p>
          <a:p>
            <a:pPr>
              <a:lnSpc>
                <a:spcPct val="100000"/>
              </a:lnSpc>
            </a:pPr>
            <a:r>
              <a:rPr lang="en-US" sz="1000" spc="40" dirty="0">
                <a:solidFill>
                  <a:srgbClr val="231F20"/>
                </a:solidFill>
                <a:latin typeface="Roboto" panose="02000000000000000000" pitchFamily="2" charset="0"/>
                <a:ea typeface="Roboto" panose="02000000000000000000" pitchFamily="2" charset="0"/>
                <a:cs typeface="Arial"/>
              </a:rPr>
              <a:t>Centrum Plaza Mall,</a:t>
            </a:r>
          </a:p>
          <a:p>
            <a:pPr>
              <a:lnSpc>
                <a:spcPct val="100000"/>
              </a:lnSpc>
            </a:pPr>
            <a:r>
              <a:rPr lang="en-US" sz="1000" spc="40" dirty="0">
                <a:solidFill>
                  <a:srgbClr val="231F20"/>
                </a:solidFill>
                <a:latin typeface="Roboto" panose="02000000000000000000" pitchFamily="2" charset="0"/>
                <a:ea typeface="Roboto" panose="02000000000000000000" pitchFamily="2" charset="0"/>
                <a:cs typeface="Arial"/>
              </a:rPr>
              <a:t>Mg Road, New Delhi </a:t>
            </a:r>
          </a:p>
          <a:p>
            <a:pPr>
              <a:lnSpc>
                <a:spcPct val="100000"/>
              </a:lnSpc>
            </a:pPr>
            <a:r>
              <a:rPr sz="1000" spc="-65" dirty="0">
                <a:solidFill>
                  <a:srgbClr val="231F20"/>
                </a:solidFill>
                <a:latin typeface="Roboto" panose="02000000000000000000" pitchFamily="2" charset="0"/>
                <a:ea typeface="Roboto" panose="02000000000000000000" pitchFamily="2" charset="0"/>
                <a:cs typeface="Arial"/>
              </a:rPr>
              <a:t>T. </a:t>
            </a:r>
            <a:r>
              <a:rPr lang="en-US" sz="1000" dirty="0">
                <a:solidFill>
                  <a:srgbClr val="231F20"/>
                </a:solidFill>
                <a:latin typeface="Roboto" panose="02000000000000000000" pitchFamily="2" charset="0"/>
                <a:ea typeface="Roboto" panose="02000000000000000000" pitchFamily="2" charset="0"/>
                <a:cs typeface="Arial"/>
              </a:rPr>
              <a:t>(91)</a:t>
            </a:r>
            <a:r>
              <a:rPr sz="1000" dirty="0">
                <a:solidFill>
                  <a:srgbClr val="231F20"/>
                </a:solidFill>
                <a:latin typeface="Roboto" panose="02000000000000000000" pitchFamily="2" charset="0"/>
                <a:ea typeface="Roboto" panose="02000000000000000000" pitchFamily="2" charset="0"/>
                <a:cs typeface="Arial"/>
              </a:rPr>
              <a:t> </a:t>
            </a:r>
            <a:r>
              <a:rPr lang="en-US" sz="1000" spc="75" dirty="0">
                <a:solidFill>
                  <a:srgbClr val="231F20"/>
                </a:solidFill>
                <a:latin typeface="Roboto" panose="02000000000000000000" pitchFamily="2" charset="0"/>
                <a:ea typeface="Roboto" panose="02000000000000000000" pitchFamily="2" charset="0"/>
                <a:cs typeface="Arial"/>
              </a:rPr>
              <a:t>9811415777</a:t>
            </a:r>
            <a:endParaRPr sz="1000" i="1" dirty="0">
              <a:latin typeface="Roboto Medium" panose="02000000000000000000" pitchFamily="2" charset="0"/>
              <a:ea typeface="Roboto Medium" panose="02000000000000000000" pitchFamily="2" charset="0"/>
              <a:cs typeface="Arial"/>
            </a:endParaRPr>
          </a:p>
          <a:p>
            <a:pPr marR="1405890">
              <a:lnSpc>
                <a:spcPct val="100000"/>
              </a:lnSpc>
              <a:spcBef>
                <a:spcPts val="850"/>
              </a:spcBef>
            </a:pPr>
            <a:r>
              <a:rPr sz="1000" i="1" spc="30" dirty="0">
                <a:solidFill>
                  <a:srgbClr val="231F20"/>
                </a:solidFill>
                <a:latin typeface="Roboto Medium" panose="02000000000000000000" pitchFamily="2" charset="0"/>
                <a:ea typeface="Roboto Medium" panose="02000000000000000000" pitchFamily="2" charset="0"/>
                <a:cs typeface="Arial"/>
                <a:hlinkClick r:id="rId3"/>
              </a:rPr>
              <a:t>wedeservebetter@</a:t>
            </a:r>
            <a:r>
              <a:rPr lang="en-US" sz="1000" i="1" spc="30" dirty="0">
                <a:solidFill>
                  <a:srgbClr val="231F20"/>
                </a:solidFill>
                <a:latin typeface="Roboto Medium" panose="02000000000000000000" pitchFamily="2" charset="0"/>
                <a:ea typeface="Roboto Medium" panose="02000000000000000000" pitchFamily="2" charset="0"/>
                <a:cs typeface="Arial"/>
                <a:hlinkClick r:id="rId3"/>
              </a:rPr>
              <a:t>lohiaworldspace</a:t>
            </a:r>
            <a:r>
              <a:rPr sz="1000" i="1" spc="30" dirty="0">
                <a:solidFill>
                  <a:srgbClr val="231F20"/>
                </a:solidFill>
                <a:latin typeface="Roboto Medium" panose="02000000000000000000" pitchFamily="2" charset="0"/>
                <a:ea typeface="Roboto Medium" panose="02000000000000000000" pitchFamily="2" charset="0"/>
                <a:cs typeface="Arial"/>
                <a:hlinkClick r:id="rId3"/>
              </a:rPr>
              <a:t>.com </a:t>
            </a:r>
            <a:r>
              <a:rPr sz="1000" i="1" spc="30" dirty="0">
                <a:solidFill>
                  <a:srgbClr val="231F20"/>
                </a:solidFill>
                <a:latin typeface="Roboto Medium" panose="02000000000000000000" pitchFamily="2" charset="0"/>
                <a:ea typeface="Roboto Medium" panose="02000000000000000000" pitchFamily="2" charset="0"/>
                <a:cs typeface="Arial"/>
              </a:rPr>
              <a:t> </a:t>
            </a:r>
            <a:endParaRPr lang="en-US" sz="1000" i="1" spc="30" dirty="0">
              <a:solidFill>
                <a:srgbClr val="231F20"/>
              </a:solidFill>
              <a:latin typeface="Roboto Medium" panose="02000000000000000000" pitchFamily="2" charset="0"/>
              <a:ea typeface="Roboto Medium" panose="02000000000000000000" pitchFamily="2" charset="0"/>
              <a:cs typeface="Arial"/>
            </a:endParaRPr>
          </a:p>
          <a:p>
            <a:pPr marR="1405890">
              <a:lnSpc>
                <a:spcPct val="100000"/>
              </a:lnSpc>
              <a:spcBef>
                <a:spcPts val="850"/>
              </a:spcBef>
            </a:pPr>
            <a:r>
              <a:rPr lang="en-US" sz="1000" i="1" spc="25" dirty="0">
                <a:solidFill>
                  <a:srgbClr val="231F20"/>
                </a:solidFill>
                <a:latin typeface="Roboto Medium" panose="02000000000000000000" pitchFamily="2" charset="0"/>
                <a:ea typeface="Roboto Medium" panose="02000000000000000000" pitchFamily="2" charset="0"/>
                <a:cs typeface="Arial"/>
                <a:hlinkClick r:id="rId4"/>
              </a:rPr>
              <a:t>www.LohiaWorldspace</a:t>
            </a:r>
            <a:r>
              <a:rPr sz="1000" i="1" spc="25" dirty="0">
                <a:solidFill>
                  <a:srgbClr val="231F20"/>
                </a:solidFill>
                <a:latin typeface="Roboto Medium" panose="02000000000000000000" pitchFamily="2" charset="0"/>
                <a:ea typeface="Roboto Medium" panose="02000000000000000000" pitchFamily="2" charset="0"/>
                <a:cs typeface="Arial"/>
                <a:hlinkClick r:id="rId4"/>
              </a:rPr>
              <a:t>.com</a:t>
            </a:r>
            <a:endParaRPr lang="en-US" sz="1000" i="1" dirty="0">
              <a:latin typeface="Roboto Medium" panose="02000000000000000000" pitchFamily="2" charset="0"/>
              <a:ea typeface="Roboto Medium" panose="02000000000000000000" pitchFamily="2" charset="0"/>
              <a:cs typeface="Arial"/>
            </a:endParaRPr>
          </a:p>
          <a:p>
            <a:pPr marR="1405890">
              <a:lnSpc>
                <a:spcPct val="100000"/>
              </a:lnSpc>
              <a:spcBef>
                <a:spcPts val="850"/>
              </a:spcBef>
            </a:pPr>
            <a:r>
              <a:rPr sz="1000" i="1" spc="75" dirty="0">
                <a:solidFill>
                  <a:srgbClr val="231F20"/>
                </a:solidFill>
                <a:latin typeface="Roboto Medium" panose="02000000000000000000" pitchFamily="2" charset="0"/>
                <a:ea typeface="Roboto Medium" panose="02000000000000000000" pitchFamily="2" charset="0"/>
                <a:cs typeface="Arial"/>
              </a:rPr>
              <a:t>©</a:t>
            </a:r>
            <a:r>
              <a:rPr sz="1000" i="1" spc="-45" dirty="0">
                <a:solidFill>
                  <a:srgbClr val="231F20"/>
                </a:solidFill>
                <a:latin typeface="Roboto Medium" panose="02000000000000000000" pitchFamily="2" charset="0"/>
                <a:ea typeface="Roboto Medium" panose="02000000000000000000" pitchFamily="2" charset="0"/>
                <a:cs typeface="Arial"/>
              </a:rPr>
              <a:t> </a:t>
            </a:r>
            <a:r>
              <a:rPr lang="en-IN" sz="1000" i="1" spc="-15" dirty="0">
                <a:solidFill>
                  <a:srgbClr val="231F20"/>
                </a:solidFill>
                <a:latin typeface="Roboto Medium" panose="02000000000000000000" pitchFamily="2" charset="0"/>
                <a:ea typeface="Roboto Medium" panose="02000000000000000000" pitchFamily="2" charset="0"/>
                <a:cs typeface="Arial"/>
              </a:rPr>
              <a:t>LOHIA WORLDSPACE</a:t>
            </a:r>
            <a:endParaRPr sz="1000" i="1" dirty="0">
              <a:latin typeface="Roboto Medium" panose="02000000000000000000" pitchFamily="2" charset="0"/>
              <a:ea typeface="Roboto Medium" panose="02000000000000000000" pitchFamily="2" charset="0"/>
              <a:cs typeface="Arial"/>
            </a:endParaRPr>
          </a:p>
        </p:txBody>
      </p:sp>
      <p:sp>
        <p:nvSpPr>
          <p:cNvPr id="3" name="object 3"/>
          <p:cNvSpPr txBox="1"/>
          <p:nvPr/>
        </p:nvSpPr>
        <p:spPr>
          <a:xfrm>
            <a:off x="419300" y="9525182"/>
            <a:ext cx="2179955" cy="135935"/>
          </a:xfrm>
          <a:prstGeom prst="rect">
            <a:avLst/>
          </a:prstGeom>
        </p:spPr>
        <p:txBody>
          <a:bodyPr vert="horz" wrap="square" lIns="0" tIns="12700" rIns="0" bIns="0" rtlCol="0">
            <a:spAutoFit/>
          </a:bodyPr>
          <a:lstStyle/>
          <a:p>
            <a:pPr marL="12700" marR="5080">
              <a:lnSpc>
                <a:spcPct val="100000"/>
              </a:lnSpc>
              <a:spcBef>
                <a:spcPts val="100"/>
              </a:spcBef>
            </a:pPr>
            <a:r>
              <a:rPr lang="en-US" sz="800" b="1" i="1" spc="5" dirty="0" smtClean="0">
                <a:solidFill>
                  <a:srgbClr val="231F20"/>
                </a:solidFill>
                <a:latin typeface="Roboto Black" panose="02000000000000000000" pitchFamily="2" charset="0"/>
                <a:ea typeface="Roboto Black" panose="02000000000000000000" pitchFamily="2" charset="0"/>
                <a:cs typeface="Arial"/>
              </a:rPr>
              <a:t>#WEDESERVEBETTER</a:t>
            </a:r>
            <a:endParaRPr sz="800" i="1" dirty="0">
              <a:latin typeface="Roboto Medium" panose="02000000000000000000" pitchFamily="2" charset="0"/>
              <a:ea typeface="Roboto Medium" panose="02000000000000000000" pitchFamily="2" charset="0"/>
              <a:cs typeface="Arial"/>
            </a:endParaRPr>
          </a:p>
        </p:txBody>
      </p:sp>
      <p:pic>
        <p:nvPicPr>
          <p:cNvPr id="10" name="Picture 9"/>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419299" y="10051593"/>
            <a:ext cx="746561" cy="277335"/>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7560309" cy="10692130"/>
          </a:xfrm>
          <a:custGeom>
            <a:avLst/>
            <a:gdLst/>
            <a:ahLst/>
            <a:cxnLst/>
            <a:rect l="l" t="t" r="r" b="b"/>
            <a:pathLst>
              <a:path w="7560309" h="10692130">
                <a:moveTo>
                  <a:pt x="7560005" y="0"/>
                </a:moveTo>
                <a:lnTo>
                  <a:pt x="0" y="0"/>
                </a:lnTo>
                <a:lnTo>
                  <a:pt x="0" y="10692003"/>
                </a:lnTo>
                <a:lnTo>
                  <a:pt x="7560005" y="10692003"/>
                </a:lnTo>
                <a:lnTo>
                  <a:pt x="7560005" y="0"/>
                </a:lnTo>
                <a:close/>
              </a:path>
            </a:pathLst>
          </a:custGeom>
          <a:solidFill>
            <a:schemeClr val="accent2">
              <a:lumMod val="40000"/>
              <a:lumOff val="60000"/>
            </a:schemeClr>
          </a:solidFill>
        </p:spPr>
        <p:txBody>
          <a:bodyPr wrap="square" lIns="0" tIns="0" rIns="0" bIns="0" rtlCol="0"/>
          <a:lstStyle/>
          <a:p>
            <a:endParaRPr dirty="0"/>
          </a:p>
        </p:txBody>
      </p:sp>
      <p:pic>
        <p:nvPicPr>
          <p:cNvPr id="5" name="Picture 4"/>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3420484" y="4773958"/>
            <a:ext cx="719340" cy="1144214"/>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231F2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1928</TotalTime>
  <Words>981</Words>
  <Application>Microsoft Macintosh PowerPoint</Application>
  <PresentationFormat>Custom</PresentationFormat>
  <Paragraphs>124</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Slide 1</vt:lpstr>
      <vt:lpstr>Slide 2</vt:lpstr>
      <vt:lpstr>About the Role</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DC_1</dc:creator>
  <cp:lastModifiedBy>hp</cp:lastModifiedBy>
  <cp:revision>28</cp:revision>
  <dcterms:created xsi:type="dcterms:W3CDTF">2020-12-18T10:41:17Z</dcterms:created>
  <dcterms:modified xsi:type="dcterms:W3CDTF">2021-01-23T13:42:17Z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2020-12-16T00:00:00Z</vt:filetime>
  </property>
  <property fmtid="{D5CDD505-2E9C-101B-9397-08002B2CF9AE}" pid="3" name="Creator">
    <vt:lpwstr>Adobe InDesign 15.0 (Macintosh)</vt:lpwstr>
  </property>
  <property fmtid="{D5CDD505-2E9C-101B-9397-08002B2CF9AE}" pid="4" name="LastSaved">
    <vt:filetime>2020-12-18T00:00:00Z</vt:filetime>
  </property>
</Properties>
</file>